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82.jpg" ContentType="image/jpg"/>
  <Override PartName="/ppt/media/image97.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723" r:id="rId2"/>
    <p:sldMasterId id="2147483654" r:id="rId3"/>
    <p:sldMasterId id="2147483916" r:id="rId4"/>
  </p:sldMasterIdLst>
  <p:notesMasterIdLst>
    <p:notesMasterId r:id="rId120"/>
  </p:notesMasterIdLst>
  <p:handoutMasterIdLst>
    <p:handoutMasterId r:id="rId121"/>
  </p:handoutMasterIdLst>
  <p:sldIdLst>
    <p:sldId id="478" r:id="rId5"/>
    <p:sldId id="479" r:id="rId6"/>
    <p:sldId id="310" r:id="rId7"/>
    <p:sldId id="313" r:id="rId8"/>
    <p:sldId id="314" r:id="rId9"/>
    <p:sldId id="506" r:id="rId10"/>
    <p:sldId id="316" r:id="rId11"/>
    <p:sldId id="317" r:id="rId12"/>
    <p:sldId id="318" r:id="rId13"/>
    <p:sldId id="507" r:id="rId14"/>
    <p:sldId id="489" r:id="rId15"/>
    <p:sldId id="466" r:id="rId16"/>
    <p:sldId id="2100" r:id="rId17"/>
    <p:sldId id="2106" r:id="rId18"/>
    <p:sldId id="2104" r:id="rId19"/>
    <p:sldId id="572" r:id="rId20"/>
    <p:sldId id="2121" r:id="rId21"/>
    <p:sldId id="2130" r:id="rId22"/>
    <p:sldId id="2102" r:id="rId23"/>
    <p:sldId id="431" r:id="rId24"/>
    <p:sldId id="523" r:id="rId25"/>
    <p:sldId id="371" r:id="rId26"/>
    <p:sldId id="446" r:id="rId27"/>
    <p:sldId id="524" r:id="rId28"/>
    <p:sldId id="448" r:id="rId29"/>
    <p:sldId id="2107" r:id="rId30"/>
    <p:sldId id="532" r:id="rId31"/>
    <p:sldId id="530" r:id="rId32"/>
    <p:sldId id="529" r:id="rId33"/>
    <p:sldId id="2122" r:id="rId34"/>
    <p:sldId id="2108" r:id="rId35"/>
    <p:sldId id="2123" r:id="rId36"/>
    <p:sldId id="2109" r:id="rId37"/>
    <p:sldId id="2131" r:id="rId38"/>
    <p:sldId id="2110" r:id="rId39"/>
    <p:sldId id="2111" r:id="rId40"/>
    <p:sldId id="2127" r:id="rId41"/>
    <p:sldId id="534" r:id="rId42"/>
    <p:sldId id="2128" r:id="rId43"/>
    <p:sldId id="544" r:id="rId44"/>
    <p:sldId id="2129" r:id="rId45"/>
    <p:sldId id="2112" r:id="rId46"/>
    <p:sldId id="2114" r:id="rId47"/>
    <p:sldId id="490" r:id="rId48"/>
    <p:sldId id="2137" r:id="rId49"/>
    <p:sldId id="480" r:id="rId50"/>
    <p:sldId id="2113" r:id="rId51"/>
    <p:sldId id="458" r:id="rId52"/>
    <p:sldId id="2115" r:id="rId53"/>
    <p:sldId id="437" r:id="rId54"/>
    <p:sldId id="468" r:id="rId55"/>
    <p:sldId id="2126" r:id="rId56"/>
    <p:sldId id="2116" r:id="rId57"/>
    <p:sldId id="2132" r:id="rId58"/>
    <p:sldId id="2135" r:id="rId59"/>
    <p:sldId id="2134" r:id="rId60"/>
    <p:sldId id="2133" r:id="rId61"/>
    <p:sldId id="510" r:id="rId62"/>
    <p:sldId id="396" r:id="rId63"/>
    <p:sldId id="2136" r:id="rId64"/>
    <p:sldId id="397" r:id="rId65"/>
    <p:sldId id="403" r:id="rId66"/>
    <p:sldId id="404" r:id="rId67"/>
    <p:sldId id="401" r:id="rId68"/>
    <p:sldId id="402" r:id="rId69"/>
    <p:sldId id="400" r:id="rId70"/>
    <p:sldId id="417" r:id="rId71"/>
    <p:sldId id="465" r:id="rId72"/>
    <p:sldId id="2117" r:id="rId73"/>
    <p:sldId id="2118" r:id="rId74"/>
    <p:sldId id="550" r:id="rId75"/>
    <p:sldId id="551" r:id="rId76"/>
    <p:sldId id="552" r:id="rId77"/>
    <p:sldId id="553" r:id="rId78"/>
    <p:sldId id="491" r:id="rId79"/>
    <p:sldId id="495" r:id="rId80"/>
    <p:sldId id="496" r:id="rId81"/>
    <p:sldId id="497" r:id="rId82"/>
    <p:sldId id="498" r:id="rId83"/>
    <p:sldId id="499" r:id="rId84"/>
    <p:sldId id="500" r:id="rId85"/>
    <p:sldId id="501" r:id="rId86"/>
    <p:sldId id="502" r:id="rId87"/>
    <p:sldId id="504" r:id="rId88"/>
    <p:sldId id="503" r:id="rId89"/>
    <p:sldId id="481" r:id="rId90"/>
    <p:sldId id="445" r:id="rId91"/>
    <p:sldId id="482" r:id="rId92"/>
    <p:sldId id="483" r:id="rId93"/>
    <p:sldId id="484" r:id="rId94"/>
    <p:sldId id="485" r:id="rId95"/>
    <p:sldId id="486" r:id="rId96"/>
    <p:sldId id="2119" r:id="rId97"/>
    <p:sldId id="561" r:id="rId98"/>
    <p:sldId id="562" r:id="rId99"/>
    <p:sldId id="563" r:id="rId100"/>
    <p:sldId id="564" r:id="rId101"/>
    <p:sldId id="565" r:id="rId102"/>
    <p:sldId id="566" r:id="rId103"/>
    <p:sldId id="567" r:id="rId104"/>
    <p:sldId id="569" r:id="rId105"/>
    <p:sldId id="570" r:id="rId106"/>
    <p:sldId id="571" r:id="rId107"/>
    <p:sldId id="370" r:id="rId108"/>
    <p:sldId id="366" r:id="rId109"/>
    <p:sldId id="367" r:id="rId110"/>
    <p:sldId id="368" r:id="rId111"/>
    <p:sldId id="2120" r:id="rId112"/>
    <p:sldId id="517" r:id="rId113"/>
    <p:sldId id="518" r:id="rId114"/>
    <p:sldId id="519" r:id="rId115"/>
    <p:sldId id="520" r:id="rId116"/>
    <p:sldId id="521" r:id="rId117"/>
    <p:sldId id="508" r:id="rId118"/>
    <p:sldId id="505" r:id="rId119"/>
  </p:sldIdLst>
  <p:sldSz cx="12192000" cy="6858000"/>
  <p:notesSz cx="7010400" cy="9296400"/>
  <p:custDataLst>
    <p:tags r:id="rId1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AC2"/>
    <a:srgbClr val="00A1CE"/>
    <a:srgbClr val="1428A0"/>
    <a:srgbClr val="00B3E3"/>
    <a:srgbClr val="ECE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6199" autoAdjust="0"/>
  </p:normalViewPr>
  <p:slideViewPr>
    <p:cSldViewPr snapToGrid="0" snapToObjects="1">
      <p:cViewPr varScale="1">
        <p:scale>
          <a:sx n="117" d="100"/>
          <a:sy n="117" d="100"/>
        </p:scale>
        <p:origin x="1426" y="75"/>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032"/>
    </p:cViewPr>
  </p:sorterViewPr>
  <p:notesViewPr>
    <p:cSldViewPr snapToGrid="0" snapToObjects="1">
      <p:cViewPr varScale="1">
        <p:scale>
          <a:sx n="85" d="100"/>
          <a:sy n="85" d="100"/>
        </p:scale>
        <p:origin x="-383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Brawn" userId="f8a3a16d-c5c7-4cf6-bee1-91fd6e035a71" providerId="ADAL" clId="{012584AE-E67C-44A0-A5CA-C22B8AFB43D9}"/>
    <pc:docChg chg="addSld delSld modSld sldOrd">
      <pc:chgData name="Jonathan Brawn" userId="f8a3a16d-c5c7-4cf6-bee1-91fd6e035a71" providerId="ADAL" clId="{012584AE-E67C-44A0-A5CA-C22B8AFB43D9}" dt="2019-04-23T23:29:59.268" v="30"/>
      <pc:docMkLst>
        <pc:docMk/>
      </pc:docMkLst>
      <pc:sldChg chg="modSp">
        <pc:chgData name="Jonathan Brawn" userId="f8a3a16d-c5c7-4cf6-bee1-91fd6e035a71" providerId="ADAL" clId="{012584AE-E67C-44A0-A5CA-C22B8AFB43D9}" dt="2019-04-10T03:13:17.243" v="17" actId="20577"/>
        <pc:sldMkLst>
          <pc:docMk/>
          <pc:sldMk cId="392409449" sldId="489"/>
        </pc:sldMkLst>
        <pc:graphicFrameChg chg="modGraphic">
          <ac:chgData name="Jonathan Brawn" userId="f8a3a16d-c5c7-4cf6-bee1-91fd6e035a71" providerId="ADAL" clId="{012584AE-E67C-44A0-A5CA-C22B8AFB43D9}" dt="2019-04-10T03:12:42.545" v="1" actId="2165"/>
          <ac:graphicFrameMkLst>
            <pc:docMk/>
            <pc:sldMk cId="392409449" sldId="489"/>
            <ac:graphicFrameMk id="19" creationId="{00000000-0000-0000-0000-000000000000}"/>
          </ac:graphicFrameMkLst>
        </pc:graphicFrameChg>
        <pc:graphicFrameChg chg="modGraphic">
          <ac:chgData name="Jonathan Brawn" userId="f8a3a16d-c5c7-4cf6-bee1-91fd6e035a71" providerId="ADAL" clId="{012584AE-E67C-44A0-A5CA-C22B8AFB43D9}" dt="2019-04-10T03:13:17.243" v="17" actId="20577"/>
          <ac:graphicFrameMkLst>
            <pc:docMk/>
            <pc:sldMk cId="392409449" sldId="489"/>
            <ac:graphicFrameMk id="25" creationId="{00000000-0000-0000-0000-000000000000}"/>
          </ac:graphicFrameMkLst>
        </pc:graphicFrameChg>
      </pc:sldChg>
      <pc:sldChg chg="add">
        <pc:chgData name="Jonathan Brawn" userId="f8a3a16d-c5c7-4cf6-bee1-91fd6e035a71" providerId="ADAL" clId="{012584AE-E67C-44A0-A5CA-C22B8AFB43D9}" dt="2019-04-10T03:56:15.376" v="28"/>
        <pc:sldMkLst>
          <pc:docMk/>
          <pc:sldMk cId="1404973641" sldId="508"/>
        </pc:sldMkLst>
      </pc:sldChg>
      <pc:sldChg chg="modSp">
        <pc:chgData name="Jonathan Brawn" userId="f8a3a16d-c5c7-4cf6-bee1-91fd6e035a71" providerId="ADAL" clId="{012584AE-E67C-44A0-A5CA-C22B8AFB43D9}" dt="2019-04-10T03:55:19.216" v="21" actId="20577"/>
        <pc:sldMkLst>
          <pc:docMk/>
          <pc:sldMk cId="3920515947" sldId="519"/>
        </pc:sldMkLst>
        <pc:spChg chg="mod">
          <ac:chgData name="Jonathan Brawn" userId="f8a3a16d-c5c7-4cf6-bee1-91fd6e035a71" providerId="ADAL" clId="{012584AE-E67C-44A0-A5CA-C22B8AFB43D9}" dt="2019-04-10T03:55:19.216" v="21" actId="20577"/>
          <ac:spMkLst>
            <pc:docMk/>
            <pc:sldMk cId="3920515947" sldId="519"/>
            <ac:spMk id="7" creationId="{00000000-0000-0000-0000-000000000000}"/>
          </ac:spMkLst>
        </pc:spChg>
      </pc:sldChg>
      <pc:sldChg chg="addSp delSp modSp">
        <pc:chgData name="Jonathan Brawn" userId="f8a3a16d-c5c7-4cf6-bee1-91fd6e035a71" providerId="ADAL" clId="{012584AE-E67C-44A0-A5CA-C22B8AFB43D9}" dt="2019-04-10T03:55:22.904" v="23" actId="20577"/>
        <pc:sldMkLst>
          <pc:docMk/>
          <pc:sldMk cId="1138047579" sldId="520"/>
        </pc:sldMkLst>
        <pc:spChg chg="mod">
          <ac:chgData name="Jonathan Brawn" userId="f8a3a16d-c5c7-4cf6-bee1-91fd6e035a71" providerId="ADAL" clId="{012584AE-E67C-44A0-A5CA-C22B8AFB43D9}" dt="2019-04-10T03:55:22.904" v="23" actId="20577"/>
          <ac:spMkLst>
            <pc:docMk/>
            <pc:sldMk cId="1138047579" sldId="520"/>
            <ac:spMk id="7" creationId="{00000000-0000-0000-0000-000000000000}"/>
          </ac:spMkLst>
        </pc:spChg>
        <pc:picChg chg="add">
          <ac:chgData name="Jonathan Brawn" userId="f8a3a16d-c5c7-4cf6-bee1-91fd6e035a71" providerId="ADAL" clId="{012584AE-E67C-44A0-A5CA-C22B8AFB43D9}" dt="2019-04-10T03:55:05.491" v="19"/>
          <ac:picMkLst>
            <pc:docMk/>
            <pc:sldMk cId="1138047579" sldId="520"/>
            <ac:picMk id="5" creationId="{C39BC3E1-870C-4653-8B1E-3C3A1133FCC6}"/>
          </ac:picMkLst>
        </pc:picChg>
        <pc:picChg chg="del">
          <ac:chgData name="Jonathan Brawn" userId="f8a3a16d-c5c7-4cf6-bee1-91fd6e035a71" providerId="ADAL" clId="{012584AE-E67C-44A0-A5CA-C22B8AFB43D9}" dt="2019-04-10T03:55:01.925" v="18" actId="478"/>
          <ac:picMkLst>
            <pc:docMk/>
            <pc:sldMk cId="1138047579" sldId="520"/>
            <ac:picMk id="2050" creationId="{00000000-0000-0000-0000-000000000000}"/>
          </ac:picMkLst>
        </pc:picChg>
      </pc:sldChg>
      <pc:sldChg chg="modSp">
        <pc:chgData name="Jonathan Brawn" userId="f8a3a16d-c5c7-4cf6-bee1-91fd6e035a71" providerId="ADAL" clId="{012584AE-E67C-44A0-A5CA-C22B8AFB43D9}" dt="2019-04-10T03:55:27.369" v="25" actId="20577"/>
        <pc:sldMkLst>
          <pc:docMk/>
          <pc:sldMk cId="871891290" sldId="521"/>
        </pc:sldMkLst>
        <pc:spChg chg="mod">
          <ac:chgData name="Jonathan Brawn" userId="f8a3a16d-c5c7-4cf6-bee1-91fd6e035a71" providerId="ADAL" clId="{012584AE-E67C-44A0-A5CA-C22B8AFB43D9}" dt="2019-04-10T03:55:27.369" v="25" actId="20577"/>
          <ac:spMkLst>
            <pc:docMk/>
            <pc:sldMk cId="871891290" sldId="521"/>
            <ac:spMk id="7" creationId="{00000000-0000-0000-0000-000000000000}"/>
          </ac:spMkLst>
        </pc:spChg>
      </pc:sldChg>
      <pc:sldChg chg="ord">
        <pc:chgData name="Jonathan Brawn" userId="f8a3a16d-c5c7-4cf6-bee1-91fd6e035a71" providerId="ADAL" clId="{012584AE-E67C-44A0-A5CA-C22B8AFB43D9}" dt="2019-04-23T23:29:59.268" v="30"/>
        <pc:sldMkLst>
          <pc:docMk/>
          <pc:sldMk cId="3208937891" sldId="534"/>
        </pc:sldMkLst>
      </pc:sldChg>
    </pc:docChg>
  </pc:docChgLst>
  <pc:docChgLst>
    <pc:chgData name="Jonathan Brawn" userId="f8a3a16d-c5c7-4cf6-bee1-91fd6e035a71" providerId="ADAL" clId="{BA60EA95-4606-49FF-9D76-F28D2765F3CE}"/>
    <pc:docChg chg="undo custSel addSld modSld">
      <pc:chgData name="Jonathan Brawn" userId="f8a3a16d-c5c7-4cf6-bee1-91fd6e035a71" providerId="ADAL" clId="{BA60EA95-4606-49FF-9D76-F28D2765F3CE}" dt="2019-09-17T23:02:27.360" v="470" actId="6549"/>
      <pc:docMkLst>
        <pc:docMk/>
      </pc:docMkLst>
      <pc:sldChg chg="modSp">
        <pc:chgData name="Jonathan Brawn" userId="f8a3a16d-c5c7-4cf6-bee1-91fd6e035a71" providerId="ADAL" clId="{BA60EA95-4606-49FF-9D76-F28D2765F3CE}" dt="2019-09-17T22:44:58.696" v="96" actId="20577"/>
        <pc:sldMkLst>
          <pc:docMk/>
          <pc:sldMk cId="3035957768" sldId="437"/>
        </pc:sldMkLst>
        <pc:spChg chg="mod">
          <ac:chgData name="Jonathan Brawn" userId="f8a3a16d-c5c7-4cf6-bee1-91fd6e035a71" providerId="ADAL" clId="{BA60EA95-4606-49FF-9D76-F28D2765F3CE}" dt="2019-09-17T22:44:58.696" v="96" actId="20577"/>
          <ac:spMkLst>
            <pc:docMk/>
            <pc:sldMk cId="3035957768" sldId="437"/>
            <ac:spMk id="11" creationId="{00000000-0000-0000-0000-000000000000}"/>
          </ac:spMkLst>
        </pc:spChg>
      </pc:sldChg>
      <pc:sldChg chg="modSp add">
        <pc:chgData name="Jonathan Brawn" userId="f8a3a16d-c5c7-4cf6-bee1-91fd6e035a71" providerId="ADAL" clId="{BA60EA95-4606-49FF-9D76-F28D2765F3CE}" dt="2019-09-17T22:37:55.566" v="5" actId="20577"/>
        <pc:sldMkLst>
          <pc:docMk/>
          <pc:sldMk cId="1919730468" sldId="458"/>
        </pc:sldMkLst>
        <pc:spChg chg="mod">
          <ac:chgData name="Jonathan Brawn" userId="f8a3a16d-c5c7-4cf6-bee1-91fd6e035a71" providerId="ADAL" clId="{BA60EA95-4606-49FF-9D76-F28D2765F3CE}" dt="2019-09-17T22:37:55.566" v="5" actId="20577"/>
          <ac:spMkLst>
            <pc:docMk/>
            <pc:sldMk cId="1919730468" sldId="458"/>
            <ac:spMk id="3" creationId="{00000000-0000-0000-0000-000000000000}"/>
          </ac:spMkLst>
        </pc:spChg>
      </pc:sldChg>
      <pc:sldChg chg="modNotesTx">
        <pc:chgData name="Jonathan Brawn" userId="f8a3a16d-c5c7-4cf6-bee1-91fd6e035a71" providerId="ADAL" clId="{BA60EA95-4606-49FF-9D76-F28D2765F3CE}" dt="2019-09-17T23:00:25.827" v="272" actId="6549"/>
        <pc:sldMkLst>
          <pc:docMk/>
          <pc:sldMk cId="4215499879" sldId="480"/>
        </pc:sldMkLst>
      </pc:sldChg>
      <pc:sldChg chg="modSp">
        <pc:chgData name="Jonathan Brawn" userId="f8a3a16d-c5c7-4cf6-bee1-91fd6e035a71" providerId="ADAL" clId="{BA60EA95-4606-49FF-9D76-F28D2765F3CE}" dt="2019-09-17T22:57:06.971" v="216" actId="20577"/>
        <pc:sldMkLst>
          <pc:docMk/>
          <pc:sldMk cId="99870662" sldId="490"/>
        </pc:sldMkLst>
        <pc:spChg chg="mod">
          <ac:chgData name="Jonathan Brawn" userId="f8a3a16d-c5c7-4cf6-bee1-91fd6e035a71" providerId="ADAL" clId="{BA60EA95-4606-49FF-9D76-F28D2765F3CE}" dt="2019-09-17T22:43:09.918" v="28" actId="20577"/>
          <ac:spMkLst>
            <pc:docMk/>
            <pc:sldMk cId="99870662" sldId="490"/>
            <ac:spMk id="2" creationId="{00000000-0000-0000-0000-000000000000}"/>
          </ac:spMkLst>
        </pc:spChg>
        <pc:spChg chg="mod">
          <ac:chgData name="Jonathan Brawn" userId="f8a3a16d-c5c7-4cf6-bee1-91fd6e035a71" providerId="ADAL" clId="{BA60EA95-4606-49FF-9D76-F28D2765F3CE}" dt="2019-09-17T22:57:06.971" v="216" actId="20577"/>
          <ac:spMkLst>
            <pc:docMk/>
            <pc:sldMk cId="99870662" sldId="490"/>
            <ac:spMk id="3" creationId="{00000000-0000-0000-0000-000000000000}"/>
          </ac:spMkLst>
        </pc:spChg>
      </pc:sldChg>
      <pc:sldChg chg="modSp add">
        <pc:chgData name="Jonathan Brawn" userId="f8a3a16d-c5c7-4cf6-bee1-91fd6e035a71" providerId="ADAL" clId="{BA60EA95-4606-49FF-9D76-F28D2765F3CE}" dt="2019-09-17T22:16:59.926" v="1" actId="20577"/>
        <pc:sldMkLst>
          <pc:docMk/>
          <pc:sldMk cId="44741699" sldId="524"/>
        </pc:sldMkLst>
        <pc:spChg chg="mod">
          <ac:chgData name="Jonathan Brawn" userId="f8a3a16d-c5c7-4cf6-bee1-91fd6e035a71" providerId="ADAL" clId="{BA60EA95-4606-49FF-9D76-F28D2765F3CE}" dt="2019-09-17T22:16:59.926" v="1" actId="20577"/>
          <ac:spMkLst>
            <pc:docMk/>
            <pc:sldMk cId="44741699" sldId="524"/>
            <ac:spMk id="4" creationId="{00000000-0000-0000-0000-000000000000}"/>
          </ac:spMkLst>
        </pc:spChg>
      </pc:sldChg>
      <pc:sldChg chg="add">
        <pc:chgData name="Jonathan Brawn" userId="f8a3a16d-c5c7-4cf6-bee1-91fd6e035a71" providerId="ADAL" clId="{BA60EA95-4606-49FF-9D76-F28D2765F3CE}" dt="2019-09-17T22:37:48.809" v="2"/>
        <pc:sldMkLst>
          <pc:docMk/>
          <pc:sldMk cId="2890194877" sldId="2113"/>
        </pc:sldMkLst>
      </pc:sldChg>
      <pc:sldChg chg="addSp delSp modSp add modNotesTx">
        <pc:chgData name="Jonathan Brawn" userId="f8a3a16d-c5c7-4cf6-bee1-91fd6e035a71" providerId="ADAL" clId="{BA60EA95-4606-49FF-9D76-F28D2765F3CE}" dt="2019-09-17T23:02:27.360" v="470" actId="6549"/>
        <pc:sldMkLst>
          <pc:docMk/>
          <pc:sldMk cId="235557633" sldId="2137"/>
        </pc:sldMkLst>
        <pc:spChg chg="mod">
          <ac:chgData name="Jonathan Brawn" userId="f8a3a16d-c5c7-4cf6-bee1-91fd6e035a71" providerId="ADAL" clId="{BA60EA95-4606-49FF-9D76-F28D2765F3CE}" dt="2019-09-17T22:43:04.446" v="21" actId="20577"/>
          <ac:spMkLst>
            <pc:docMk/>
            <pc:sldMk cId="235557633" sldId="2137"/>
            <ac:spMk id="2" creationId="{00000000-0000-0000-0000-000000000000}"/>
          </ac:spMkLst>
        </pc:spChg>
        <pc:spChg chg="mod">
          <ac:chgData name="Jonathan Brawn" userId="f8a3a16d-c5c7-4cf6-bee1-91fd6e035a71" providerId="ADAL" clId="{BA60EA95-4606-49FF-9D76-F28D2765F3CE}" dt="2019-09-17T23:02:27.360" v="470" actId="6549"/>
          <ac:spMkLst>
            <pc:docMk/>
            <pc:sldMk cId="235557633" sldId="2137"/>
            <ac:spMk id="3" creationId="{00000000-0000-0000-0000-000000000000}"/>
          </ac:spMkLst>
        </pc:spChg>
        <pc:picChg chg="add del mod">
          <ac:chgData name="Jonathan Brawn" userId="f8a3a16d-c5c7-4cf6-bee1-91fd6e035a71" providerId="ADAL" clId="{BA60EA95-4606-49FF-9D76-F28D2765F3CE}" dt="2019-09-17T22:53:16.313" v="118" actId="478"/>
          <ac:picMkLst>
            <pc:docMk/>
            <pc:sldMk cId="235557633" sldId="2137"/>
            <ac:picMk id="6" creationId="{60C9F648-E522-4C24-BE6F-DA07BD8A6C74}"/>
          </ac:picMkLst>
        </pc:picChg>
        <pc:picChg chg="add mod modCrop">
          <ac:chgData name="Jonathan Brawn" userId="f8a3a16d-c5c7-4cf6-bee1-91fd6e035a71" providerId="ADAL" clId="{BA60EA95-4606-49FF-9D76-F28D2765F3CE}" dt="2019-09-17T22:53:34.738" v="164" actId="1036"/>
          <ac:picMkLst>
            <pc:docMk/>
            <pc:sldMk cId="235557633" sldId="2137"/>
            <ac:picMk id="7" creationId="{BBF2951A-68E8-47BE-9E77-F9E93891A516}"/>
          </ac:picMkLst>
        </pc:picChg>
        <pc:picChg chg="del">
          <ac:chgData name="Jonathan Brawn" userId="f8a3a16d-c5c7-4cf6-bee1-91fd6e035a71" providerId="ADAL" clId="{BA60EA95-4606-49FF-9D76-F28D2765F3CE}" dt="2019-09-17T22:43:18.149" v="29" actId="478"/>
          <ac:picMkLst>
            <pc:docMk/>
            <pc:sldMk cId="235557633" sldId="2137"/>
            <ac:picMk id="8" creationId="{67118D19-8796-4F0A-B0F0-100AC149E403}"/>
          </ac:picMkLst>
        </pc:picChg>
      </pc:sldChg>
    </pc:docChg>
  </pc:docChgLst>
  <pc:docChgLst>
    <pc:chgData name="Jonathan Brawn" userId="f8a3a16d-c5c7-4cf6-bee1-91fd6e035a71" providerId="ADAL" clId="{079189BB-E981-4716-8908-2CD1A99DC2F9}"/>
    <pc:docChg chg="custSel addSld delSld modSld">
      <pc:chgData name="Jonathan Brawn" userId="f8a3a16d-c5c7-4cf6-bee1-91fd6e035a71" providerId="ADAL" clId="{079189BB-E981-4716-8908-2CD1A99DC2F9}" dt="2019-04-09T20:25:17.198" v="1381" actId="1076"/>
      <pc:docMkLst>
        <pc:docMk/>
      </pc:docMkLst>
      <pc:sldChg chg="modSp">
        <pc:chgData name="Jonathan Brawn" userId="f8a3a16d-c5c7-4cf6-bee1-91fd6e035a71" providerId="ADAL" clId="{079189BB-E981-4716-8908-2CD1A99DC2F9}" dt="2019-04-02T22:50:03.753" v="13" actId="20577"/>
        <pc:sldMkLst>
          <pc:docMk/>
          <pc:sldMk cId="2210082913" sldId="313"/>
        </pc:sldMkLst>
        <pc:spChg chg="mod">
          <ac:chgData name="Jonathan Brawn" userId="f8a3a16d-c5c7-4cf6-bee1-91fd6e035a71" providerId="ADAL" clId="{079189BB-E981-4716-8908-2CD1A99DC2F9}" dt="2019-04-02T22:50:03.753" v="13" actId="20577"/>
          <ac:spMkLst>
            <pc:docMk/>
            <pc:sldMk cId="2210082913" sldId="313"/>
            <ac:spMk id="2" creationId="{00000000-0000-0000-0000-000000000000}"/>
          </ac:spMkLst>
        </pc:spChg>
      </pc:sldChg>
      <pc:sldChg chg="modSp">
        <pc:chgData name="Jonathan Brawn" userId="f8a3a16d-c5c7-4cf6-bee1-91fd6e035a71" providerId="ADAL" clId="{079189BB-E981-4716-8908-2CD1A99DC2F9}" dt="2019-04-09T18:33:31.206" v="85" actId="20577"/>
        <pc:sldMkLst>
          <pc:docMk/>
          <pc:sldMk cId="4119401941" sldId="314"/>
        </pc:sldMkLst>
        <pc:spChg chg="mod">
          <ac:chgData name="Jonathan Brawn" userId="f8a3a16d-c5c7-4cf6-bee1-91fd6e035a71" providerId="ADAL" clId="{079189BB-E981-4716-8908-2CD1A99DC2F9}" dt="2019-04-09T18:33:31.206" v="85" actId="20577"/>
          <ac:spMkLst>
            <pc:docMk/>
            <pc:sldMk cId="4119401941" sldId="314"/>
            <ac:spMk id="5" creationId="{00000000-0000-0000-0000-000000000000}"/>
          </ac:spMkLst>
        </pc:spChg>
      </pc:sldChg>
      <pc:sldChg chg="modSp">
        <pc:chgData name="Jonathan Brawn" userId="f8a3a16d-c5c7-4cf6-bee1-91fd6e035a71" providerId="ADAL" clId="{079189BB-E981-4716-8908-2CD1A99DC2F9}" dt="2019-04-02T22:50:27.344" v="15" actId="33524"/>
        <pc:sldMkLst>
          <pc:docMk/>
          <pc:sldMk cId="3261104116" sldId="318"/>
        </pc:sldMkLst>
        <pc:spChg chg="mod">
          <ac:chgData name="Jonathan Brawn" userId="f8a3a16d-c5c7-4cf6-bee1-91fd6e035a71" providerId="ADAL" clId="{079189BB-E981-4716-8908-2CD1A99DC2F9}" dt="2019-04-02T22:50:27.344" v="15" actId="33524"/>
          <ac:spMkLst>
            <pc:docMk/>
            <pc:sldMk cId="3261104116" sldId="318"/>
            <ac:spMk id="3" creationId="{00000000-0000-0000-0000-000000000000}"/>
          </ac:spMkLst>
        </pc:spChg>
      </pc:sldChg>
      <pc:sldChg chg="modSp">
        <pc:chgData name="Jonathan Brawn" userId="f8a3a16d-c5c7-4cf6-bee1-91fd6e035a71" providerId="ADAL" clId="{079189BB-E981-4716-8908-2CD1A99DC2F9}" dt="2019-04-09T19:07:53.104" v="672" actId="20577"/>
        <pc:sldMkLst>
          <pc:docMk/>
          <pc:sldMk cId="1299601576" sldId="465"/>
        </pc:sldMkLst>
        <pc:spChg chg="mod">
          <ac:chgData name="Jonathan Brawn" userId="f8a3a16d-c5c7-4cf6-bee1-91fd6e035a71" providerId="ADAL" clId="{079189BB-E981-4716-8908-2CD1A99DC2F9}" dt="2019-04-09T19:07:53.104" v="672" actId="20577"/>
          <ac:spMkLst>
            <pc:docMk/>
            <pc:sldMk cId="1299601576" sldId="465"/>
            <ac:spMk id="3" creationId="{00000000-0000-0000-0000-000000000000}"/>
          </ac:spMkLst>
        </pc:spChg>
      </pc:sldChg>
      <pc:sldChg chg="modSp">
        <pc:chgData name="Jonathan Brawn" userId="f8a3a16d-c5c7-4cf6-bee1-91fd6e035a71" providerId="ADAL" clId="{079189BB-E981-4716-8908-2CD1A99DC2F9}" dt="2019-04-02T22:49:03.376" v="1" actId="20577"/>
        <pc:sldMkLst>
          <pc:docMk/>
          <pc:sldMk cId="2516239009" sldId="478"/>
        </pc:sldMkLst>
        <pc:spChg chg="mod">
          <ac:chgData name="Jonathan Brawn" userId="f8a3a16d-c5c7-4cf6-bee1-91fd6e035a71" providerId="ADAL" clId="{079189BB-E981-4716-8908-2CD1A99DC2F9}" dt="2019-04-02T22:49:03.376" v="1" actId="20577"/>
          <ac:spMkLst>
            <pc:docMk/>
            <pc:sldMk cId="2516239009" sldId="478"/>
            <ac:spMk id="3" creationId="{A4F3A2DA-FCDA-467A-9457-8A2AEE4E487F}"/>
          </ac:spMkLst>
        </pc:spChg>
      </pc:sldChg>
      <pc:sldChg chg="modSp">
        <pc:chgData name="Jonathan Brawn" userId="f8a3a16d-c5c7-4cf6-bee1-91fd6e035a71" providerId="ADAL" clId="{079189BB-E981-4716-8908-2CD1A99DC2F9}" dt="2019-04-09T18:31:41.245" v="21" actId="27107"/>
        <pc:sldMkLst>
          <pc:docMk/>
          <pc:sldMk cId="1581942085" sldId="479"/>
        </pc:sldMkLst>
        <pc:spChg chg="mod">
          <ac:chgData name="Jonathan Brawn" userId="f8a3a16d-c5c7-4cf6-bee1-91fd6e035a71" providerId="ADAL" clId="{079189BB-E981-4716-8908-2CD1A99DC2F9}" dt="2019-04-09T18:31:41.245" v="21" actId="27107"/>
          <ac:spMkLst>
            <pc:docMk/>
            <pc:sldMk cId="1581942085" sldId="479"/>
            <ac:spMk id="10" creationId="{00000000-0000-0000-0000-000000000000}"/>
          </ac:spMkLst>
        </pc:spChg>
      </pc:sldChg>
      <pc:sldChg chg="modSp">
        <pc:chgData name="Jonathan Brawn" userId="f8a3a16d-c5c7-4cf6-bee1-91fd6e035a71" providerId="ADAL" clId="{079189BB-E981-4716-8908-2CD1A99DC2F9}" dt="2019-04-09T18:41:20.975" v="109" actId="20577"/>
        <pc:sldMkLst>
          <pc:docMk/>
          <pc:sldMk cId="99870662" sldId="490"/>
        </pc:sldMkLst>
        <pc:spChg chg="mod">
          <ac:chgData name="Jonathan Brawn" userId="f8a3a16d-c5c7-4cf6-bee1-91fd6e035a71" providerId="ADAL" clId="{079189BB-E981-4716-8908-2CD1A99DC2F9}" dt="2019-04-09T18:41:20.975" v="109" actId="20577"/>
          <ac:spMkLst>
            <pc:docMk/>
            <pc:sldMk cId="99870662" sldId="490"/>
            <ac:spMk id="3" creationId="{00000000-0000-0000-0000-000000000000}"/>
          </ac:spMkLst>
        </pc:spChg>
      </pc:sldChg>
      <pc:sldChg chg="modSp">
        <pc:chgData name="Jonathan Brawn" userId="f8a3a16d-c5c7-4cf6-bee1-91fd6e035a71" providerId="ADAL" clId="{079189BB-E981-4716-8908-2CD1A99DC2F9}" dt="2019-04-09T19:16:21.674" v="924" actId="20577"/>
        <pc:sldMkLst>
          <pc:docMk/>
          <pc:sldMk cId="3277071573" sldId="518"/>
        </pc:sldMkLst>
        <pc:spChg chg="mod">
          <ac:chgData name="Jonathan Brawn" userId="f8a3a16d-c5c7-4cf6-bee1-91fd6e035a71" providerId="ADAL" clId="{079189BB-E981-4716-8908-2CD1A99DC2F9}" dt="2019-04-09T19:16:21.674" v="924" actId="20577"/>
          <ac:spMkLst>
            <pc:docMk/>
            <pc:sldMk cId="3277071573" sldId="518"/>
            <ac:spMk id="7" creationId="{00000000-0000-0000-0000-000000000000}"/>
          </ac:spMkLst>
        </pc:spChg>
      </pc:sldChg>
      <pc:sldChg chg="modSp">
        <pc:chgData name="Jonathan Brawn" userId="f8a3a16d-c5c7-4cf6-bee1-91fd6e035a71" providerId="ADAL" clId="{079189BB-E981-4716-8908-2CD1A99DC2F9}" dt="2019-04-09T19:16:35.485" v="925" actId="33524"/>
        <pc:sldMkLst>
          <pc:docMk/>
          <pc:sldMk cId="1138047579" sldId="520"/>
        </pc:sldMkLst>
        <pc:spChg chg="mod">
          <ac:chgData name="Jonathan Brawn" userId="f8a3a16d-c5c7-4cf6-bee1-91fd6e035a71" providerId="ADAL" clId="{079189BB-E981-4716-8908-2CD1A99DC2F9}" dt="2019-04-09T19:16:35.485" v="925" actId="33524"/>
          <ac:spMkLst>
            <pc:docMk/>
            <pc:sldMk cId="1138047579" sldId="520"/>
            <ac:spMk id="7" creationId="{00000000-0000-0000-0000-000000000000}"/>
          </ac:spMkLst>
        </pc:spChg>
      </pc:sldChg>
      <pc:sldChg chg="modSp">
        <pc:chgData name="Jonathan Brawn" userId="f8a3a16d-c5c7-4cf6-bee1-91fd6e035a71" providerId="ADAL" clId="{079189BB-E981-4716-8908-2CD1A99DC2F9}" dt="2019-04-09T19:17:00.356" v="927" actId="6549"/>
        <pc:sldMkLst>
          <pc:docMk/>
          <pc:sldMk cId="871891290" sldId="521"/>
        </pc:sldMkLst>
        <pc:spChg chg="mod">
          <ac:chgData name="Jonathan Brawn" userId="f8a3a16d-c5c7-4cf6-bee1-91fd6e035a71" providerId="ADAL" clId="{079189BB-E981-4716-8908-2CD1A99DC2F9}" dt="2019-04-09T19:17:00.356" v="927" actId="6549"/>
          <ac:spMkLst>
            <pc:docMk/>
            <pc:sldMk cId="871891290" sldId="521"/>
            <ac:spMk id="7" creationId="{00000000-0000-0000-0000-000000000000}"/>
          </ac:spMkLst>
        </pc:spChg>
      </pc:sldChg>
      <pc:sldChg chg="modSp">
        <pc:chgData name="Jonathan Brawn" userId="f8a3a16d-c5c7-4cf6-bee1-91fd6e035a71" providerId="ADAL" clId="{079189BB-E981-4716-8908-2CD1A99DC2F9}" dt="2019-04-09T19:12:03.902" v="769" actId="20577"/>
        <pc:sldMkLst>
          <pc:docMk/>
          <pc:sldMk cId="465380965" sldId="550"/>
        </pc:sldMkLst>
        <pc:spChg chg="mod">
          <ac:chgData name="Jonathan Brawn" userId="f8a3a16d-c5c7-4cf6-bee1-91fd6e035a71" providerId="ADAL" clId="{079189BB-E981-4716-8908-2CD1A99DC2F9}" dt="2019-04-09T19:12:03.902" v="769" actId="20577"/>
          <ac:spMkLst>
            <pc:docMk/>
            <pc:sldMk cId="465380965" sldId="550"/>
            <ac:spMk id="4" creationId="{00000000-0000-0000-0000-000000000000}"/>
          </ac:spMkLst>
        </pc:spChg>
      </pc:sldChg>
      <pc:sldChg chg="modSp">
        <pc:chgData name="Jonathan Brawn" userId="f8a3a16d-c5c7-4cf6-bee1-91fd6e035a71" providerId="ADAL" clId="{079189BB-E981-4716-8908-2CD1A99DC2F9}" dt="2019-04-09T19:12:11.854" v="777" actId="20577"/>
        <pc:sldMkLst>
          <pc:docMk/>
          <pc:sldMk cId="1742363000" sldId="551"/>
        </pc:sldMkLst>
        <pc:spChg chg="mod">
          <ac:chgData name="Jonathan Brawn" userId="f8a3a16d-c5c7-4cf6-bee1-91fd6e035a71" providerId="ADAL" clId="{079189BB-E981-4716-8908-2CD1A99DC2F9}" dt="2019-04-09T19:12:11.854" v="777" actId="20577"/>
          <ac:spMkLst>
            <pc:docMk/>
            <pc:sldMk cId="1742363000" sldId="551"/>
            <ac:spMk id="3" creationId="{00000000-0000-0000-0000-000000000000}"/>
          </ac:spMkLst>
        </pc:spChg>
      </pc:sldChg>
      <pc:sldChg chg="modSp">
        <pc:chgData name="Jonathan Brawn" userId="f8a3a16d-c5c7-4cf6-bee1-91fd6e035a71" providerId="ADAL" clId="{079189BB-E981-4716-8908-2CD1A99DC2F9}" dt="2019-04-09T19:12:33.668" v="791" actId="20577"/>
        <pc:sldMkLst>
          <pc:docMk/>
          <pc:sldMk cId="4178557165" sldId="553"/>
        </pc:sldMkLst>
        <pc:spChg chg="mod">
          <ac:chgData name="Jonathan Brawn" userId="f8a3a16d-c5c7-4cf6-bee1-91fd6e035a71" providerId="ADAL" clId="{079189BB-E981-4716-8908-2CD1A99DC2F9}" dt="2019-04-09T19:12:33.668" v="791" actId="20577"/>
          <ac:spMkLst>
            <pc:docMk/>
            <pc:sldMk cId="4178557165" sldId="553"/>
            <ac:spMk id="2" creationId="{00000000-0000-0000-0000-000000000000}"/>
          </ac:spMkLst>
        </pc:spChg>
      </pc:sldChg>
      <pc:sldChg chg="modSp">
        <pc:chgData name="Jonathan Brawn" userId="f8a3a16d-c5c7-4cf6-bee1-91fd6e035a71" providerId="ADAL" clId="{079189BB-E981-4716-8908-2CD1A99DC2F9}" dt="2019-04-09T19:13:03.028" v="792" actId="33524"/>
        <pc:sldMkLst>
          <pc:docMk/>
          <pc:sldMk cId="2777988696" sldId="561"/>
        </pc:sldMkLst>
        <pc:spChg chg="mod">
          <ac:chgData name="Jonathan Brawn" userId="f8a3a16d-c5c7-4cf6-bee1-91fd6e035a71" providerId="ADAL" clId="{079189BB-E981-4716-8908-2CD1A99DC2F9}" dt="2019-04-09T19:13:03.028" v="792" actId="33524"/>
          <ac:spMkLst>
            <pc:docMk/>
            <pc:sldMk cId="2777988696" sldId="561"/>
            <ac:spMk id="4" creationId="{00000000-0000-0000-0000-000000000000}"/>
          </ac:spMkLst>
        </pc:spChg>
      </pc:sldChg>
      <pc:sldChg chg="modSp">
        <pc:chgData name="Jonathan Brawn" userId="f8a3a16d-c5c7-4cf6-bee1-91fd6e035a71" providerId="ADAL" clId="{079189BB-E981-4716-8908-2CD1A99DC2F9}" dt="2019-04-09T19:15:03.856" v="829" actId="20577"/>
        <pc:sldMkLst>
          <pc:docMk/>
          <pc:sldMk cId="3233466400" sldId="567"/>
        </pc:sldMkLst>
        <pc:spChg chg="mod">
          <ac:chgData name="Jonathan Brawn" userId="f8a3a16d-c5c7-4cf6-bee1-91fd6e035a71" providerId="ADAL" clId="{079189BB-E981-4716-8908-2CD1A99DC2F9}" dt="2019-04-09T19:15:03.856" v="829" actId="20577"/>
          <ac:spMkLst>
            <pc:docMk/>
            <pc:sldMk cId="3233466400" sldId="567"/>
            <ac:spMk id="3" creationId="{00000000-0000-0000-0000-000000000000}"/>
          </ac:spMkLst>
        </pc:spChg>
      </pc:sldChg>
      <pc:sldChg chg="addSp delSp modSp">
        <pc:chgData name="Jonathan Brawn" userId="f8a3a16d-c5c7-4cf6-bee1-91fd6e035a71" providerId="ADAL" clId="{079189BB-E981-4716-8908-2CD1A99DC2F9}" dt="2019-04-09T20:23:21.145" v="1311" actId="1036"/>
        <pc:sldMkLst>
          <pc:docMk/>
          <pc:sldMk cId="4141156571" sldId="569"/>
        </pc:sldMkLst>
        <pc:spChg chg="mod">
          <ac:chgData name="Jonathan Brawn" userId="f8a3a16d-c5c7-4cf6-bee1-91fd6e035a71" providerId="ADAL" clId="{079189BB-E981-4716-8908-2CD1A99DC2F9}" dt="2019-04-09T20:20:00.657" v="1145" actId="207"/>
          <ac:spMkLst>
            <pc:docMk/>
            <pc:sldMk cId="4141156571" sldId="569"/>
            <ac:spMk id="2" creationId="{00000000-0000-0000-0000-000000000000}"/>
          </ac:spMkLst>
        </pc:spChg>
        <pc:spChg chg="mod">
          <ac:chgData name="Jonathan Brawn" userId="f8a3a16d-c5c7-4cf6-bee1-91fd6e035a71" providerId="ADAL" clId="{079189BB-E981-4716-8908-2CD1A99DC2F9}" dt="2019-04-09T20:19:42.558" v="1142" actId="20577"/>
          <ac:spMkLst>
            <pc:docMk/>
            <pc:sldMk cId="4141156571" sldId="569"/>
            <ac:spMk id="3" creationId="{00000000-0000-0000-0000-000000000000}"/>
          </ac:spMkLst>
        </pc:spChg>
        <pc:spChg chg="add del mod">
          <ac:chgData name="Jonathan Brawn" userId="f8a3a16d-c5c7-4cf6-bee1-91fd6e035a71" providerId="ADAL" clId="{079189BB-E981-4716-8908-2CD1A99DC2F9}" dt="2019-04-09T20:20:51.103" v="1172" actId="478"/>
          <ac:spMkLst>
            <pc:docMk/>
            <pc:sldMk cId="4141156571" sldId="569"/>
            <ac:spMk id="10" creationId="{0CA5FE2F-8CCB-452F-90A5-13E5EF2ECA4F}"/>
          </ac:spMkLst>
        </pc:spChg>
        <pc:spChg chg="add mod">
          <ac:chgData name="Jonathan Brawn" userId="f8a3a16d-c5c7-4cf6-bee1-91fd6e035a71" providerId="ADAL" clId="{079189BB-E981-4716-8908-2CD1A99DC2F9}" dt="2019-04-09T20:23:21.145" v="1311" actId="1036"/>
          <ac:spMkLst>
            <pc:docMk/>
            <pc:sldMk cId="4141156571" sldId="569"/>
            <ac:spMk id="11" creationId="{C2E41A36-E320-4CCB-9565-994648CD2608}"/>
          </ac:spMkLst>
        </pc:spChg>
        <pc:spChg chg="add mod">
          <ac:chgData name="Jonathan Brawn" userId="f8a3a16d-c5c7-4cf6-bee1-91fd6e035a71" providerId="ADAL" clId="{079189BB-E981-4716-8908-2CD1A99DC2F9}" dt="2019-04-09T20:23:21.145" v="1311" actId="1036"/>
          <ac:spMkLst>
            <pc:docMk/>
            <pc:sldMk cId="4141156571" sldId="569"/>
            <ac:spMk id="15" creationId="{80059244-919E-4A8A-9BC3-40F3753CD1CF}"/>
          </ac:spMkLst>
        </pc:spChg>
        <pc:spChg chg="add mod">
          <ac:chgData name="Jonathan Brawn" userId="f8a3a16d-c5c7-4cf6-bee1-91fd6e035a71" providerId="ADAL" clId="{079189BB-E981-4716-8908-2CD1A99DC2F9}" dt="2019-04-09T20:23:21.145" v="1311" actId="1036"/>
          <ac:spMkLst>
            <pc:docMk/>
            <pc:sldMk cId="4141156571" sldId="569"/>
            <ac:spMk id="16" creationId="{B9819A2D-B6BD-4076-94BF-BF224979DDCA}"/>
          </ac:spMkLst>
        </pc:spChg>
        <pc:picChg chg="add mod">
          <ac:chgData name="Jonathan Brawn" userId="f8a3a16d-c5c7-4cf6-bee1-91fd6e035a71" providerId="ADAL" clId="{079189BB-E981-4716-8908-2CD1A99DC2F9}" dt="2019-04-09T20:23:21.145" v="1311" actId="1036"/>
          <ac:picMkLst>
            <pc:docMk/>
            <pc:sldMk cId="4141156571" sldId="569"/>
            <ac:picMk id="5" creationId="{6D454D9A-5374-46DA-8136-A19EE99F5386}"/>
          </ac:picMkLst>
        </pc:picChg>
        <pc:picChg chg="add mod">
          <ac:chgData name="Jonathan Brawn" userId="f8a3a16d-c5c7-4cf6-bee1-91fd6e035a71" providerId="ADAL" clId="{079189BB-E981-4716-8908-2CD1A99DC2F9}" dt="2019-04-09T20:23:21.145" v="1311" actId="1036"/>
          <ac:picMkLst>
            <pc:docMk/>
            <pc:sldMk cId="4141156571" sldId="569"/>
            <ac:picMk id="7" creationId="{9AD2D250-26AA-4B2B-B96F-559A15552CAF}"/>
          </ac:picMkLst>
        </pc:picChg>
        <pc:picChg chg="add mod">
          <ac:chgData name="Jonathan Brawn" userId="f8a3a16d-c5c7-4cf6-bee1-91fd6e035a71" providerId="ADAL" clId="{079189BB-E981-4716-8908-2CD1A99DC2F9}" dt="2019-04-09T20:23:21.145" v="1311" actId="1036"/>
          <ac:picMkLst>
            <pc:docMk/>
            <pc:sldMk cId="4141156571" sldId="569"/>
            <ac:picMk id="9" creationId="{2430382E-D0EC-449E-8377-DB73F4579200}"/>
          </ac:picMkLst>
        </pc:picChg>
        <pc:picChg chg="add del mod">
          <ac:chgData name="Jonathan Brawn" userId="f8a3a16d-c5c7-4cf6-bee1-91fd6e035a71" providerId="ADAL" clId="{079189BB-E981-4716-8908-2CD1A99DC2F9}" dt="2019-04-09T20:20:31.171" v="1159" actId="478"/>
          <ac:picMkLst>
            <pc:docMk/>
            <pc:sldMk cId="4141156571" sldId="569"/>
            <ac:picMk id="1026" creationId="{B7B549AB-6266-4326-9F4F-FF078EBE6E83}"/>
          </ac:picMkLst>
        </pc:picChg>
        <pc:picChg chg="add del mod">
          <ac:chgData name="Jonathan Brawn" userId="f8a3a16d-c5c7-4cf6-bee1-91fd6e035a71" providerId="ADAL" clId="{079189BB-E981-4716-8908-2CD1A99DC2F9}" dt="2019-04-09T20:20:30.595" v="1158" actId="478"/>
          <ac:picMkLst>
            <pc:docMk/>
            <pc:sldMk cId="4141156571" sldId="569"/>
            <ac:picMk id="1027" creationId="{09A71685-CFFC-48EC-8D10-994B7788005A}"/>
          </ac:picMkLst>
        </pc:picChg>
        <pc:picChg chg="del">
          <ac:chgData name="Jonathan Brawn" userId="f8a3a16d-c5c7-4cf6-bee1-91fd6e035a71" providerId="ADAL" clId="{079189BB-E981-4716-8908-2CD1A99DC2F9}" dt="2019-04-09T20:20:03.324" v="1146" actId="478"/>
          <ac:picMkLst>
            <pc:docMk/>
            <pc:sldMk cId="4141156571" sldId="569"/>
            <ac:picMk id="6146" creationId="{00000000-0000-0000-0000-000000000000}"/>
          </ac:picMkLst>
        </pc:picChg>
      </pc:sldChg>
      <pc:sldChg chg="addSp delSp modSp">
        <pc:chgData name="Jonathan Brawn" userId="f8a3a16d-c5c7-4cf6-bee1-91fd6e035a71" providerId="ADAL" clId="{079189BB-E981-4716-8908-2CD1A99DC2F9}" dt="2019-04-09T20:23:57.327" v="1334" actId="14100"/>
        <pc:sldMkLst>
          <pc:docMk/>
          <pc:sldMk cId="3825704078" sldId="570"/>
        </pc:sldMkLst>
        <pc:spChg chg="del">
          <ac:chgData name="Jonathan Brawn" userId="f8a3a16d-c5c7-4cf6-bee1-91fd6e035a71" providerId="ADAL" clId="{079189BB-E981-4716-8908-2CD1A99DC2F9}" dt="2019-04-09T20:23:38.094" v="1313" actId="478"/>
          <ac:spMkLst>
            <pc:docMk/>
            <pc:sldMk cId="3825704078" sldId="570"/>
            <ac:spMk id="2" creationId="{00000000-0000-0000-0000-000000000000}"/>
          </ac:spMkLst>
        </pc:spChg>
        <pc:spChg chg="add del mod">
          <ac:chgData name="Jonathan Brawn" userId="f8a3a16d-c5c7-4cf6-bee1-91fd6e035a71" providerId="ADAL" clId="{079189BB-E981-4716-8908-2CD1A99DC2F9}" dt="2019-04-09T20:23:40.125" v="1314" actId="478"/>
          <ac:spMkLst>
            <pc:docMk/>
            <pc:sldMk cId="3825704078" sldId="570"/>
            <ac:spMk id="5" creationId="{221B0A44-F198-47B9-B02C-B9FC5A1A5582}"/>
          </ac:spMkLst>
        </pc:spChg>
        <pc:picChg chg="add mod modCrop">
          <ac:chgData name="Jonathan Brawn" userId="f8a3a16d-c5c7-4cf6-bee1-91fd6e035a71" providerId="ADAL" clId="{079189BB-E981-4716-8908-2CD1A99DC2F9}" dt="2019-04-09T20:23:57.327" v="1334" actId="14100"/>
          <ac:picMkLst>
            <pc:docMk/>
            <pc:sldMk cId="3825704078" sldId="570"/>
            <ac:picMk id="6" creationId="{C73B2521-C5A9-4C4E-8D83-5CD20731AC79}"/>
          </ac:picMkLst>
        </pc:picChg>
        <pc:picChg chg="del">
          <ac:chgData name="Jonathan Brawn" userId="f8a3a16d-c5c7-4cf6-bee1-91fd6e035a71" providerId="ADAL" clId="{079189BB-E981-4716-8908-2CD1A99DC2F9}" dt="2019-04-09T20:23:35.612" v="1312" actId="478"/>
          <ac:picMkLst>
            <pc:docMk/>
            <pc:sldMk cId="3825704078" sldId="570"/>
            <ac:picMk id="6148" creationId="{00000000-0000-0000-0000-000000000000}"/>
          </ac:picMkLst>
        </pc:picChg>
      </pc:sldChg>
      <pc:sldChg chg="addSp delSp modSp">
        <pc:chgData name="Jonathan Brawn" userId="f8a3a16d-c5c7-4cf6-bee1-91fd6e035a71" providerId="ADAL" clId="{079189BB-E981-4716-8908-2CD1A99DC2F9}" dt="2019-04-09T20:25:17.198" v="1381" actId="1076"/>
        <pc:sldMkLst>
          <pc:docMk/>
          <pc:sldMk cId="3826019454" sldId="571"/>
        </pc:sldMkLst>
        <pc:spChg chg="mod">
          <ac:chgData name="Jonathan Brawn" userId="f8a3a16d-c5c7-4cf6-bee1-91fd6e035a71" providerId="ADAL" clId="{079189BB-E981-4716-8908-2CD1A99DC2F9}" dt="2019-04-09T20:17:48.169" v="1113" actId="20577"/>
          <ac:spMkLst>
            <pc:docMk/>
            <pc:sldMk cId="3826019454" sldId="571"/>
            <ac:spMk id="3" creationId="{00000000-0000-0000-0000-000000000000}"/>
          </ac:spMkLst>
        </pc:spChg>
        <pc:picChg chg="add mod">
          <ac:chgData name="Jonathan Brawn" userId="f8a3a16d-c5c7-4cf6-bee1-91fd6e035a71" providerId="ADAL" clId="{079189BB-E981-4716-8908-2CD1A99DC2F9}" dt="2019-04-09T20:24:52.125" v="1371" actId="1038"/>
          <ac:picMkLst>
            <pc:docMk/>
            <pc:sldMk cId="3826019454" sldId="571"/>
            <ac:picMk id="5" creationId="{B81ABA98-820C-4446-BBBB-40BE83993182}"/>
          </ac:picMkLst>
        </pc:picChg>
        <pc:picChg chg="add mod modCrop">
          <ac:chgData name="Jonathan Brawn" userId="f8a3a16d-c5c7-4cf6-bee1-91fd6e035a71" providerId="ADAL" clId="{079189BB-E981-4716-8908-2CD1A99DC2F9}" dt="2019-04-09T20:24:52.125" v="1371" actId="1038"/>
          <ac:picMkLst>
            <pc:docMk/>
            <pc:sldMk cId="3826019454" sldId="571"/>
            <ac:picMk id="7" creationId="{8B634066-55C1-468C-AA6B-3DBAA98C11AA}"/>
          </ac:picMkLst>
        </pc:picChg>
        <pc:picChg chg="add mod">
          <ac:chgData name="Jonathan Brawn" userId="f8a3a16d-c5c7-4cf6-bee1-91fd6e035a71" providerId="ADAL" clId="{079189BB-E981-4716-8908-2CD1A99DC2F9}" dt="2019-04-09T20:25:17.198" v="1381" actId="1076"/>
          <ac:picMkLst>
            <pc:docMk/>
            <pc:sldMk cId="3826019454" sldId="571"/>
            <ac:picMk id="9" creationId="{0813C8B1-8696-4BEA-B8C6-1115A7269A1D}"/>
          </ac:picMkLst>
        </pc:picChg>
        <pc:picChg chg="del">
          <ac:chgData name="Jonathan Brawn" userId="f8a3a16d-c5c7-4cf6-bee1-91fd6e035a71" providerId="ADAL" clId="{079189BB-E981-4716-8908-2CD1A99DC2F9}" dt="2019-04-09T20:16:26.760" v="928" actId="478"/>
          <ac:picMkLst>
            <pc:docMk/>
            <pc:sldMk cId="3826019454" sldId="571"/>
            <ac:picMk id="8194" creationId="{00000000-0000-0000-0000-000000000000}"/>
          </ac:picMkLst>
        </pc:picChg>
        <pc:picChg chg="del">
          <ac:chgData name="Jonathan Brawn" userId="f8a3a16d-c5c7-4cf6-bee1-91fd6e035a71" providerId="ADAL" clId="{079189BB-E981-4716-8908-2CD1A99DC2F9}" dt="2019-04-09T20:16:33.365" v="939" actId="478"/>
          <ac:picMkLst>
            <pc:docMk/>
            <pc:sldMk cId="3826019454" sldId="571"/>
            <ac:picMk id="8196" creationId="{00000000-0000-0000-0000-000000000000}"/>
          </ac:picMkLst>
        </pc:picChg>
      </pc:sldChg>
      <pc:sldChg chg="modSp">
        <pc:chgData name="Jonathan Brawn" userId="f8a3a16d-c5c7-4cf6-bee1-91fd6e035a71" providerId="ADAL" clId="{079189BB-E981-4716-8908-2CD1A99DC2F9}" dt="2019-04-09T18:42:12.909" v="110" actId="33524"/>
        <pc:sldMkLst>
          <pc:docMk/>
          <pc:sldMk cId="4115778494" sldId="2114"/>
        </pc:sldMkLst>
        <pc:spChg chg="mod">
          <ac:chgData name="Jonathan Brawn" userId="f8a3a16d-c5c7-4cf6-bee1-91fd6e035a71" providerId="ADAL" clId="{079189BB-E981-4716-8908-2CD1A99DC2F9}" dt="2019-04-09T18:42:12.909" v="110" actId="33524"/>
          <ac:spMkLst>
            <pc:docMk/>
            <pc:sldMk cId="4115778494" sldId="2114"/>
            <ac:spMk id="4" creationId="{00000000-0000-0000-0000-000000000000}"/>
          </ac:spMkLst>
        </pc:spChg>
      </pc:sldChg>
      <pc:sldChg chg="addSp delSp modSp add">
        <pc:chgData name="Jonathan Brawn" userId="f8a3a16d-c5c7-4cf6-bee1-91fd6e035a71" providerId="ADAL" clId="{079189BB-E981-4716-8908-2CD1A99DC2F9}" dt="2019-04-09T18:43:09.663" v="118" actId="12788"/>
        <pc:sldMkLst>
          <pc:docMk/>
          <pc:sldMk cId="1340047370" sldId="2126"/>
        </pc:sldMkLst>
        <pc:spChg chg="add del mod">
          <ac:chgData name="Jonathan Brawn" userId="f8a3a16d-c5c7-4cf6-bee1-91fd6e035a71" providerId="ADAL" clId="{079189BB-E981-4716-8908-2CD1A99DC2F9}" dt="2019-04-09T18:42:45.943" v="113" actId="478"/>
          <ac:spMkLst>
            <pc:docMk/>
            <pc:sldMk cId="1340047370" sldId="2126"/>
            <ac:spMk id="4" creationId="{DD4942E5-AC80-4083-837F-B245C0382C3E}"/>
          </ac:spMkLst>
        </pc:spChg>
        <pc:spChg chg="del">
          <ac:chgData name="Jonathan Brawn" userId="f8a3a16d-c5c7-4cf6-bee1-91fd6e035a71" providerId="ADAL" clId="{079189BB-E981-4716-8908-2CD1A99DC2F9}" dt="2019-04-09T18:42:44.006" v="112" actId="478"/>
          <ac:spMkLst>
            <pc:docMk/>
            <pc:sldMk cId="1340047370" sldId="2126"/>
            <ac:spMk id="6" creationId="{00000000-0000-0000-0000-000000000000}"/>
          </ac:spMkLst>
        </pc:spChg>
        <pc:picChg chg="add mod">
          <ac:chgData name="Jonathan Brawn" userId="f8a3a16d-c5c7-4cf6-bee1-91fd6e035a71" providerId="ADAL" clId="{079189BB-E981-4716-8908-2CD1A99DC2F9}" dt="2019-04-09T18:43:09.663" v="118" actId="12788"/>
          <ac:picMkLst>
            <pc:docMk/>
            <pc:sldMk cId="1340047370" sldId="2126"/>
            <ac:picMk id="8" creationId="{9BA835B3-D81B-41DB-B874-99D1B4055B0F}"/>
          </ac:picMkLst>
        </pc:picChg>
        <pc:picChg chg="del">
          <ac:chgData name="Jonathan Brawn" userId="f8a3a16d-c5c7-4cf6-bee1-91fd6e035a71" providerId="ADAL" clId="{079189BB-E981-4716-8908-2CD1A99DC2F9}" dt="2019-04-09T18:42:46.610" v="114" actId="478"/>
          <ac:picMkLst>
            <pc:docMk/>
            <pc:sldMk cId="1340047370" sldId="2126"/>
            <ac:picMk id="9218" creationId="{00000000-0000-0000-0000-000000000000}"/>
          </ac:picMkLst>
        </pc:picChg>
        <pc:picChg chg="del">
          <ac:chgData name="Jonathan Brawn" userId="f8a3a16d-c5c7-4cf6-bee1-91fd6e035a71" providerId="ADAL" clId="{079189BB-E981-4716-8908-2CD1A99DC2F9}" dt="2019-04-09T18:42:47.295" v="115" actId="478"/>
          <ac:picMkLst>
            <pc:docMk/>
            <pc:sldMk cId="1340047370" sldId="2126"/>
            <ac:picMk id="9220" creationId="{00000000-0000-0000-0000-000000000000}"/>
          </ac:picMkLst>
        </pc:picChg>
      </pc:sldChg>
      <pc:sldChg chg="addSp delSp modSp add modNotesTx">
        <pc:chgData name="Jonathan Brawn" userId="f8a3a16d-c5c7-4cf6-bee1-91fd6e035a71" providerId="ADAL" clId="{079189BB-E981-4716-8908-2CD1A99DC2F9}" dt="2019-04-09T18:56:59.317" v="292" actId="1076"/>
        <pc:sldMkLst>
          <pc:docMk/>
          <pc:sldMk cId="1464289552" sldId="2127"/>
        </pc:sldMkLst>
        <pc:spChg chg="mod">
          <ac:chgData name="Jonathan Brawn" userId="f8a3a16d-c5c7-4cf6-bee1-91fd6e035a71" providerId="ADAL" clId="{079189BB-E981-4716-8908-2CD1A99DC2F9}" dt="2019-04-09T18:44:24.956" v="122" actId="20577"/>
          <ac:spMkLst>
            <pc:docMk/>
            <pc:sldMk cId="1464289552" sldId="2127"/>
            <ac:spMk id="3" creationId="{00000000-0000-0000-0000-000000000000}"/>
          </ac:spMkLst>
        </pc:spChg>
        <pc:spChg chg="mod">
          <ac:chgData name="Jonathan Brawn" userId="f8a3a16d-c5c7-4cf6-bee1-91fd6e035a71" providerId="ADAL" clId="{079189BB-E981-4716-8908-2CD1A99DC2F9}" dt="2019-04-09T18:54:47.559" v="249" actId="20577"/>
          <ac:spMkLst>
            <pc:docMk/>
            <pc:sldMk cId="1464289552" sldId="2127"/>
            <ac:spMk id="4" creationId="{00000000-0000-0000-0000-000000000000}"/>
          </ac:spMkLst>
        </pc:spChg>
        <pc:picChg chg="add mod">
          <ac:chgData name="Jonathan Brawn" userId="f8a3a16d-c5c7-4cf6-bee1-91fd6e035a71" providerId="ADAL" clId="{079189BB-E981-4716-8908-2CD1A99DC2F9}" dt="2019-04-09T18:56:59.317" v="292" actId="1076"/>
          <ac:picMkLst>
            <pc:docMk/>
            <pc:sldMk cId="1464289552" sldId="2127"/>
            <ac:picMk id="5" creationId="{14AEA494-B8C8-4C0E-B37C-A0C4FF3BF82C}"/>
          </ac:picMkLst>
        </pc:picChg>
        <pc:picChg chg="del">
          <ac:chgData name="Jonathan Brawn" userId="f8a3a16d-c5c7-4cf6-bee1-91fd6e035a71" providerId="ADAL" clId="{079189BB-E981-4716-8908-2CD1A99DC2F9}" dt="2019-04-09T18:44:55.336" v="173" actId="478"/>
          <ac:picMkLst>
            <pc:docMk/>
            <pc:sldMk cId="1464289552" sldId="2127"/>
            <ac:picMk id="6" creationId="{C9595C78-1DC4-4773-B6B3-64F098FC8648}"/>
          </ac:picMkLst>
        </pc:picChg>
      </pc:sldChg>
      <pc:sldChg chg="addSp modSp add modNotesTx">
        <pc:chgData name="Jonathan Brawn" userId="f8a3a16d-c5c7-4cf6-bee1-91fd6e035a71" providerId="ADAL" clId="{079189BB-E981-4716-8908-2CD1A99DC2F9}" dt="2019-04-09T19:00:23.822" v="421" actId="1036"/>
        <pc:sldMkLst>
          <pc:docMk/>
          <pc:sldMk cId="2323209812" sldId="2128"/>
        </pc:sldMkLst>
        <pc:spChg chg="mod">
          <ac:chgData name="Jonathan Brawn" userId="f8a3a16d-c5c7-4cf6-bee1-91fd6e035a71" providerId="ADAL" clId="{079189BB-E981-4716-8908-2CD1A99DC2F9}" dt="2019-04-09T18:45:02.171" v="176" actId="20577"/>
          <ac:spMkLst>
            <pc:docMk/>
            <pc:sldMk cId="2323209812" sldId="2128"/>
            <ac:spMk id="3" creationId="{00000000-0000-0000-0000-000000000000}"/>
          </ac:spMkLst>
        </pc:spChg>
        <pc:spChg chg="mod">
          <ac:chgData name="Jonathan Brawn" userId="f8a3a16d-c5c7-4cf6-bee1-91fd6e035a71" providerId="ADAL" clId="{079189BB-E981-4716-8908-2CD1A99DC2F9}" dt="2019-04-09T18:58:20.487" v="345" actId="20577"/>
          <ac:spMkLst>
            <pc:docMk/>
            <pc:sldMk cId="2323209812" sldId="2128"/>
            <ac:spMk id="4" creationId="{00000000-0000-0000-0000-000000000000}"/>
          </ac:spMkLst>
        </pc:spChg>
        <pc:picChg chg="add mod">
          <ac:chgData name="Jonathan Brawn" userId="f8a3a16d-c5c7-4cf6-bee1-91fd6e035a71" providerId="ADAL" clId="{079189BB-E981-4716-8908-2CD1A99DC2F9}" dt="2019-04-09T19:00:21.099" v="408" actId="14100"/>
          <ac:picMkLst>
            <pc:docMk/>
            <pc:sldMk cId="2323209812" sldId="2128"/>
            <ac:picMk id="5" creationId="{C03F776C-B855-47D2-821A-B85C2CFF5C3D}"/>
          </ac:picMkLst>
        </pc:picChg>
        <pc:picChg chg="mod">
          <ac:chgData name="Jonathan Brawn" userId="f8a3a16d-c5c7-4cf6-bee1-91fd6e035a71" providerId="ADAL" clId="{079189BB-E981-4716-8908-2CD1A99DC2F9}" dt="2019-04-09T19:00:23.822" v="421" actId="1036"/>
          <ac:picMkLst>
            <pc:docMk/>
            <pc:sldMk cId="2323209812" sldId="2128"/>
            <ac:picMk id="7" creationId="{8E328F96-03EB-4DBF-B4FB-E7C8F0FF5758}"/>
          </ac:picMkLst>
        </pc:picChg>
      </pc:sldChg>
      <pc:sldChg chg="addSp delSp modSp add modNotesTx">
        <pc:chgData name="Jonathan Brawn" userId="f8a3a16d-c5c7-4cf6-bee1-91fd6e035a71" providerId="ADAL" clId="{079189BB-E981-4716-8908-2CD1A99DC2F9}" dt="2019-04-09T19:11:40.523" v="767" actId="20577"/>
        <pc:sldMkLst>
          <pc:docMk/>
          <pc:sldMk cId="658038080" sldId="2129"/>
        </pc:sldMkLst>
        <pc:spChg chg="mod">
          <ac:chgData name="Jonathan Brawn" userId="f8a3a16d-c5c7-4cf6-bee1-91fd6e035a71" providerId="ADAL" clId="{079189BB-E981-4716-8908-2CD1A99DC2F9}" dt="2019-04-09T19:01:47.040" v="423" actId="20577"/>
          <ac:spMkLst>
            <pc:docMk/>
            <pc:sldMk cId="658038080" sldId="2129"/>
            <ac:spMk id="3" creationId="{00000000-0000-0000-0000-000000000000}"/>
          </ac:spMkLst>
        </pc:spChg>
        <pc:spChg chg="mod">
          <ac:chgData name="Jonathan Brawn" userId="f8a3a16d-c5c7-4cf6-bee1-91fd6e035a71" providerId="ADAL" clId="{079189BB-E981-4716-8908-2CD1A99DC2F9}" dt="2019-04-09T19:11:40.523" v="767" actId="20577"/>
          <ac:spMkLst>
            <pc:docMk/>
            <pc:sldMk cId="658038080" sldId="2129"/>
            <ac:spMk id="4" creationId="{00000000-0000-0000-0000-000000000000}"/>
          </ac:spMkLst>
        </pc:spChg>
        <pc:picChg chg="del">
          <ac:chgData name="Jonathan Brawn" userId="f8a3a16d-c5c7-4cf6-bee1-91fd6e035a71" providerId="ADAL" clId="{079189BB-E981-4716-8908-2CD1A99DC2F9}" dt="2019-04-09T18:47:12.002" v="229" actId="478"/>
          <ac:picMkLst>
            <pc:docMk/>
            <pc:sldMk cId="658038080" sldId="2129"/>
            <ac:picMk id="5" creationId="{00000000-0000-0000-0000-000000000000}"/>
          </ac:picMkLst>
        </pc:picChg>
        <pc:picChg chg="mod">
          <ac:chgData name="Jonathan Brawn" userId="f8a3a16d-c5c7-4cf6-bee1-91fd6e035a71" providerId="ADAL" clId="{079189BB-E981-4716-8908-2CD1A99DC2F9}" dt="2019-04-09T19:05:46.991" v="665" actId="1036"/>
          <ac:picMkLst>
            <pc:docMk/>
            <pc:sldMk cId="658038080" sldId="2129"/>
            <ac:picMk id="6" creationId="{7EC846F3-FF55-4AEA-BCBF-F43775E5E453}"/>
          </ac:picMkLst>
        </pc:picChg>
        <pc:picChg chg="add mod modCrop">
          <ac:chgData name="Jonathan Brawn" userId="f8a3a16d-c5c7-4cf6-bee1-91fd6e035a71" providerId="ADAL" clId="{079189BB-E981-4716-8908-2CD1A99DC2F9}" dt="2019-04-09T19:05:46.991" v="665" actId="1036"/>
          <ac:picMkLst>
            <pc:docMk/>
            <pc:sldMk cId="658038080" sldId="2129"/>
            <ac:picMk id="7" creationId="{9183F7D1-135D-464B-AC29-BC695D9D6CB2}"/>
          </ac:picMkLst>
        </pc:picChg>
      </pc:sldChg>
    </pc:docChg>
  </pc:docChgLst>
  <pc:docChgLst>
    <pc:chgData name="Jonathan Brawn" userId="f8a3a16d-c5c7-4cf6-bee1-91fd6e035a71" providerId="ADAL" clId="{1F283FDE-D1CE-4EAF-B13D-023717B5427C}"/>
    <pc:docChg chg="modSld">
      <pc:chgData name="Jonathan Brawn" userId="f8a3a16d-c5c7-4cf6-bee1-91fd6e035a71" providerId="ADAL" clId="{1F283FDE-D1CE-4EAF-B13D-023717B5427C}" dt="2019-12-19T04:50:44.456" v="1" actId="20577"/>
      <pc:docMkLst>
        <pc:docMk/>
      </pc:docMkLst>
      <pc:sldChg chg="modSp mod">
        <pc:chgData name="Jonathan Brawn" userId="f8a3a16d-c5c7-4cf6-bee1-91fd6e035a71" providerId="ADAL" clId="{1F283FDE-D1CE-4EAF-B13D-023717B5427C}" dt="2019-12-19T04:50:44.456" v="1" actId="20577"/>
        <pc:sldMkLst>
          <pc:docMk/>
          <pc:sldMk cId="2516239009" sldId="478"/>
        </pc:sldMkLst>
        <pc:spChg chg="mod">
          <ac:chgData name="Jonathan Brawn" userId="f8a3a16d-c5c7-4cf6-bee1-91fd6e035a71" providerId="ADAL" clId="{1F283FDE-D1CE-4EAF-B13D-023717B5427C}" dt="2019-12-19T04:50:44.456" v="1" actId="20577"/>
          <ac:spMkLst>
            <pc:docMk/>
            <pc:sldMk cId="2516239009" sldId="478"/>
            <ac:spMk id="3" creationId="{A4F3A2DA-FCDA-467A-9457-8A2AEE4E48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BEC33F4-DD00-4ACF-B023-CA23F1E9A9DC}" type="datetimeFigureOut">
              <a:rPr lang="en-US" smtClean="0"/>
              <a:pPr/>
              <a:t>12/18/2019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7198554-CF33-424A-A989-FFD09A323DAE}" type="slidenum">
              <a:rPr lang="en-US" smtClean="0"/>
              <a:pPr/>
              <a:t>‹#›</a:t>
            </a:fld>
            <a:endParaRPr lang="en-US"/>
          </a:p>
        </p:txBody>
      </p:sp>
    </p:spTree>
    <p:extLst>
      <p:ext uri="{BB962C8B-B14F-4D97-AF65-F5344CB8AC3E}">
        <p14:creationId xmlns:p14="http://schemas.microsoft.com/office/powerpoint/2010/main" val="3116842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FCD5EB-74B8-3144-B3FC-4B481D391BC4}" type="datetimeFigureOut">
              <a:rPr lang="en-US" smtClean="0"/>
              <a:pPr/>
              <a:t>12/18/2019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B8387E-CEEA-BD45-B4C1-216C42EAD120}" type="slidenum">
              <a:rPr lang="en-US" smtClean="0"/>
              <a:pPr/>
              <a:t>‹#›</a:t>
            </a:fld>
            <a:endParaRPr lang="en-US"/>
          </a:p>
        </p:txBody>
      </p:sp>
    </p:spTree>
    <p:extLst>
      <p:ext uri="{BB962C8B-B14F-4D97-AF65-F5344CB8AC3E}">
        <p14:creationId xmlns:p14="http://schemas.microsoft.com/office/powerpoint/2010/main" val="109693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8387E-CEEA-BD45-B4C1-216C42EAD120}" type="slidenum">
              <a:rPr lang="en-US" smtClean="0"/>
              <a:pPr/>
              <a:t>1</a:t>
            </a:fld>
            <a:endParaRPr lang="en-US"/>
          </a:p>
        </p:txBody>
      </p:sp>
    </p:spTree>
    <p:extLst>
      <p:ext uri="{BB962C8B-B14F-4D97-AF65-F5344CB8AC3E}">
        <p14:creationId xmlns:p14="http://schemas.microsoft.com/office/powerpoint/2010/main" val="378903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176716" algn="l" defTabSz="773720" rtl="0" eaLnBrk="1" fontAlgn="base" latinLnBrk="0" hangingPunct="1">
              <a:lnSpc>
                <a:spcPct val="100000"/>
              </a:lnSpc>
              <a:spcBef>
                <a:spcPts val="0"/>
              </a:spcBef>
              <a:spcAft>
                <a:spcPct val="0"/>
              </a:spcAft>
              <a:buClrTx/>
              <a:buSzTx/>
              <a:buFontTx/>
              <a:buNone/>
              <a:tabLst/>
              <a:defRPr/>
            </a:pPr>
            <a:r>
              <a:rPr lang="en-US" altLang="ko-KR" sz="1200" b="0" dirty="0">
                <a:solidFill>
                  <a:prstClr val="black"/>
                </a:solidFill>
                <a:ea typeface="Arial Unicode MS" pitchFamily="50" charset="-127"/>
                <a:cs typeface="Arial" pitchFamily="34" charset="0"/>
              </a:rPr>
              <a:t>Gloss screen surface (2% matte)</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2.8” (2.9” 49”) chassis depth </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Integrated speaker</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Integrated tuner </a:t>
            </a:r>
            <a:r>
              <a:rPr lang="en-US" sz="1200" b="0" dirty="0"/>
              <a:t>(NTSC/ATSC/Clear QAM)</a:t>
            </a:r>
            <a:endParaRPr lang="en-US" altLang="ko-KR" sz="1200" b="0" dirty="0">
              <a:solidFill>
                <a:prstClr val="black"/>
              </a:solidFill>
              <a:ea typeface="Arial Unicode MS" pitchFamily="50" charset="-127"/>
              <a:cs typeface="Arial" pitchFamily="34" charset="0"/>
            </a:endParaRP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HDMI (2), DVI, VGA, Comp./CVBS inputs</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Ethernet networking</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Full RS232 control</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3-year onsite commercial warranty</a:t>
            </a:r>
          </a:p>
          <a:p>
            <a:pPr marL="0" marR="0" lvl="0" indent="-176716" algn="l" defTabSz="773720" rtl="0" eaLnBrk="1" fontAlgn="base" latinLnBrk="0" hangingPunct="1">
              <a:lnSpc>
                <a:spcPct val="100000"/>
              </a:lnSpc>
              <a:spcBef>
                <a:spcPts val="0"/>
              </a:spcBef>
              <a:spcAft>
                <a:spcPct val="0"/>
              </a:spcAft>
              <a:buClrTx/>
              <a:buSzTx/>
              <a:buFontTx/>
              <a:buNone/>
              <a:tabLst/>
              <a:defRPr/>
            </a:pPr>
            <a:r>
              <a:rPr lang="en-US" altLang="ko-KR" sz="1200" b="0" dirty="0">
                <a:solidFill>
                  <a:prstClr val="black"/>
                </a:solidFill>
                <a:ea typeface="Arial Unicode MS" pitchFamily="50" charset="-127"/>
                <a:cs typeface="Arial" pitchFamily="34" charset="0"/>
              </a:rPr>
              <a:t>No Wi-Fi onboard</a:t>
            </a:r>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21</a:t>
            </a:fld>
            <a:endParaRPr lang="en-US"/>
          </a:p>
        </p:txBody>
      </p:sp>
    </p:spTree>
    <p:extLst>
      <p:ext uri="{BB962C8B-B14F-4D97-AF65-F5344CB8AC3E}">
        <p14:creationId xmlns:p14="http://schemas.microsoft.com/office/powerpoint/2010/main" val="2237069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Gloss screen surface (2% matte)</a:t>
            </a:r>
          </a:p>
          <a:p>
            <a:r>
              <a:rPr lang="en-US" sz="900" b="0" dirty="0"/>
              <a:t>2” chassis depth</a:t>
            </a:r>
          </a:p>
          <a:p>
            <a:r>
              <a:rPr lang="en-US" sz="900" b="0" dirty="0"/>
              <a:t>Integrated TV Tuner (NTSC/ATSC/Clear QAM)</a:t>
            </a:r>
          </a:p>
          <a:p>
            <a:r>
              <a:rPr lang="en-US" sz="900" b="0" dirty="0"/>
              <a:t>Integrated speakers</a:t>
            </a:r>
          </a:p>
          <a:p>
            <a:r>
              <a:rPr lang="en-US" sz="900" b="0" dirty="0"/>
              <a:t>VGA, DVI, HDMI, Comp./CVBS inputs</a:t>
            </a:r>
          </a:p>
          <a:p>
            <a:r>
              <a:rPr lang="en-US" sz="900" b="0" dirty="0"/>
              <a:t>Wi-Fi and Ethernet networking</a:t>
            </a:r>
          </a:p>
          <a:p>
            <a:r>
              <a:rPr lang="en-US" sz="900" b="0" dirty="0"/>
              <a:t>Full RS232 control</a:t>
            </a:r>
          </a:p>
          <a:p>
            <a:r>
              <a:rPr lang="en-US" sz="900" b="0" dirty="0"/>
              <a:t>Videowall</a:t>
            </a:r>
            <a:r>
              <a:rPr lang="en-US" sz="900" b="0" baseline="0" dirty="0"/>
              <a:t> processor</a:t>
            </a:r>
            <a:endParaRPr lang="en-US" sz="900" b="0" dirty="0"/>
          </a:p>
          <a:p>
            <a:r>
              <a:rPr lang="en-US" sz="900" b="0" dirty="0"/>
              <a:t>Videowall loop through (DisplayPort)</a:t>
            </a:r>
          </a:p>
          <a:p>
            <a:r>
              <a:rPr lang="en-US" sz="900" b="0" dirty="0"/>
              <a:t>3-year onsite commercial warranty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solidFill>
                  <a:schemeClr val="tx2"/>
                </a:solidFill>
              </a:rPr>
              <a:t>SD Card Slot for Memory Upgrade</a:t>
            </a:r>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22</a:t>
            </a:fld>
            <a:endParaRPr lang="en-US"/>
          </a:p>
        </p:txBody>
      </p:sp>
    </p:spTree>
    <p:extLst>
      <p:ext uri="{BB962C8B-B14F-4D97-AF65-F5344CB8AC3E}">
        <p14:creationId xmlns:p14="http://schemas.microsoft.com/office/powerpoint/2010/main" val="16968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(44% matte)</a:t>
            </a:r>
          </a:p>
          <a:p>
            <a:r>
              <a:rPr lang="en-US" sz="900" b="0" dirty="0"/>
              <a:t>1.2” chassis depth</a:t>
            </a:r>
          </a:p>
          <a:p>
            <a:r>
              <a:rPr lang="en-US" sz="900" b="0" dirty="0"/>
              <a:t>Integrated TV Tuner (NTSC/ATSC/Clear QAM)</a:t>
            </a:r>
          </a:p>
          <a:p>
            <a:r>
              <a:rPr lang="en-US" sz="900" b="0" dirty="0"/>
              <a:t>Integrated speakers</a:t>
            </a:r>
          </a:p>
          <a:p>
            <a:r>
              <a:rPr lang="en-US" sz="900" b="0" dirty="0"/>
              <a:t>VGA, DVI, HDMI 2.0 (2),</a:t>
            </a:r>
            <a:r>
              <a:rPr lang="en-US" sz="900" b="0" baseline="0" dirty="0"/>
              <a:t> DisplayPort 1.2 (2) inputs</a:t>
            </a:r>
            <a:endParaRPr lang="en-US" sz="900" b="0" dirty="0"/>
          </a:p>
          <a:p>
            <a:r>
              <a:rPr lang="en-US" sz="900" b="0" dirty="0"/>
              <a:t>Full RS232 control</a:t>
            </a:r>
          </a:p>
          <a:p>
            <a:r>
              <a:rPr lang="en-US" sz="900" b="0" dirty="0"/>
              <a:t>Videowall</a:t>
            </a:r>
            <a:r>
              <a:rPr lang="en-US" sz="900" b="0" baseline="0" dirty="0"/>
              <a:t> processor</a:t>
            </a:r>
            <a:endParaRPr lang="en-US" sz="900" b="0" dirty="0"/>
          </a:p>
          <a:p>
            <a:r>
              <a:rPr lang="en-US" sz="900" b="0" dirty="0"/>
              <a:t>Videowall loop through (DisplayPort)</a:t>
            </a:r>
          </a:p>
          <a:p>
            <a:r>
              <a:rPr lang="en-US" sz="900" b="0" dirty="0"/>
              <a:t>3-year onsite commercial warranty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solidFill>
                  <a:schemeClr val="tx2"/>
                </a:solidFill>
              </a:rPr>
              <a:t>Center glass IR receiver</a:t>
            </a:r>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23</a:t>
            </a:fld>
            <a:endParaRPr lang="en-US"/>
          </a:p>
        </p:txBody>
      </p:sp>
    </p:spTree>
    <p:extLst>
      <p:ext uri="{BB962C8B-B14F-4D97-AF65-F5344CB8AC3E}">
        <p14:creationId xmlns:p14="http://schemas.microsoft.com/office/powerpoint/2010/main" val="38985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(44% matte)</a:t>
            </a:r>
          </a:p>
          <a:p>
            <a:r>
              <a:rPr lang="en-US" sz="900" b="0" dirty="0"/>
              <a:t>1.2” chassis depth</a:t>
            </a:r>
          </a:p>
          <a:p>
            <a:r>
              <a:rPr lang="en-US" sz="900" b="0" dirty="0"/>
              <a:t>Integrated TV Tuner (NTSC/ATSC/Clear QAM)</a:t>
            </a:r>
          </a:p>
          <a:p>
            <a:r>
              <a:rPr lang="en-US" sz="900" b="0" dirty="0"/>
              <a:t>Integrated speakers</a:t>
            </a:r>
          </a:p>
          <a:p>
            <a:r>
              <a:rPr lang="en-US" sz="900" b="0" dirty="0"/>
              <a:t>VGA, DVI, HDMI 2.0 (2),</a:t>
            </a:r>
            <a:r>
              <a:rPr lang="en-US" sz="900" b="0" baseline="0" dirty="0"/>
              <a:t> DisplayPort 1.2 (2) inputs</a:t>
            </a:r>
            <a:endParaRPr lang="en-US" sz="900" b="0" dirty="0"/>
          </a:p>
          <a:p>
            <a:r>
              <a:rPr lang="en-US" sz="900" b="0" dirty="0"/>
              <a:t>Full RS232 control</a:t>
            </a:r>
          </a:p>
          <a:p>
            <a:r>
              <a:rPr lang="en-US" sz="900" b="0" dirty="0"/>
              <a:t>Videowall</a:t>
            </a:r>
            <a:r>
              <a:rPr lang="en-US" sz="900" b="0" baseline="0" dirty="0"/>
              <a:t> processor</a:t>
            </a:r>
            <a:endParaRPr lang="en-US" sz="900" b="0" dirty="0"/>
          </a:p>
          <a:p>
            <a:r>
              <a:rPr lang="en-US" sz="900" b="0" dirty="0"/>
              <a:t>Videowall loop through (DisplayPort)</a:t>
            </a:r>
          </a:p>
          <a:p>
            <a:r>
              <a:rPr lang="en-US" sz="900" b="0" dirty="0"/>
              <a:t>3-year onsite commercial warranty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solidFill>
                  <a:schemeClr val="tx2"/>
                </a:solidFill>
              </a:rPr>
              <a:t>Center glass IR receiver</a:t>
            </a:r>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24</a:t>
            </a:fld>
            <a:endParaRPr lang="en-US"/>
          </a:p>
        </p:txBody>
      </p:sp>
    </p:spTree>
    <p:extLst>
      <p:ext uri="{BB962C8B-B14F-4D97-AF65-F5344CB8AC3E}">
        <p14:creationId xmlns:p14="http://schemas.microsoft.com/office/powerpoint/2010/main" val="387370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(44% matte)</a:t>
            </a:r>
          </a:p>
          <a:p>
            <a:r>
              <a:rPr lang="en-US" sz="900" b="0" dirty="0"/>
              <a:t>1.2” chassis depth</a:t>
            </a:r>
          </a:p>
          <a:p>
            <a:r>
              <a:rPr lang="en-US" sz="900" b="0" dirty="0"/>
              <a:t>Integrated TV Tuner (NTSC/ATSC/Clear QAM)</a:t>
            </a:r>
          </a:p>
          <a:p>
            <a:r>
              <a:rPr lang="en-US" sz="900" b="0" dirty="0"/>
              <a:t>Integrated speakers</a:t>
            </a:r>
          </a:p>
          <a:p>
            <a:r>
              <a:rPr lang="en-US" sz="900" b="0" dirty="0"/>
              <a:t>VGA, DVI, HDMI 2.0 (2),</a:t>
            </a:r>
            <a:r>
              <a:rPr lang="en-US" sz="900" b="0" baseline="0" dirty="0"/>
              <a:t> DisplayPort 1.2 (2) inputs</a:t>
            </a:r>
            <a:endParaRPr lang="en-US" sz="900" b="0" dirty="0"/>
          </a:p>
          <a:p>
            <a:r>
              <a:rPr lang="en-US" sz="900" b="0" dirty="0"/>
              <a:t>Full RS232 control</a:t>
            </a:r>
          </a:p>
          <a:p>
            <a:r>
              <a:rPr lang="en-US" sz="900" b="0" dirty="0"/>
              <a:t>Videowall</a:t>
            </a:r>
            <a:r>
              <a:rPr lang="en-US" sz="900" b="0" baseline="0" dirty="0"/>
              <a:t> processor</a:t>
            </a:r>
            <a:endParaRPr lang="en-US" sz="900" b="0" dirty="0"/>
          </a:p>
          <a:p>
            <a:r>
              <a:rPr lang="en-US" sz="900" b="0" dirty="0"/>
              <a:t>Videowall loop through (DisplayPort)</a:t>
            </a:r>
          </a:p>
          <a:p>
            <a:r>
              <a:rPr lang="en-US" sz="900" b="0" dirty="0"/>
              <a:t>3-year onsite commercial warranty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solidFill>
                  <a:schemeClr val="tx2"/>
                </a:solidFill>
              </a:rPr>
              <a:t>Center glass IR receiver</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25</a:t>
            </a:fld>
            <a:endParaRPr lang="en-US"/>
          </a:p>
        </p:txBody>
      </p:sp>
    </p:spTree>
    <p:extLst>
      <p:ext uri="{BB962C8B-B14F-4D97-AF65-F5344CB8AC3E}">
        <p14:creationId xmlns:p14="http://schemas.microsoft.com/office/powerpoint/2010/main" val="287942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(11%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1.9” chassis depth</a:t>
            </a:r>
          </a:p>
          <a:p>
            <a:pPr lvl="0"/>
            <a:r>
              <a:rPr lang="en-US" sz="1200" dirty="0"/>
              <a:t>DVI-D,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lvl="0"/>
            <a:r>
              <a:rPr lang="en-US" sz="90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27</a:t>
            </a:fld>
            <a:endParaRPr lang="en-US"/>
          </a:p>
        </p:txBody>
      </p:sp>
    </p:spTree>
    <p:extLst>
      <p:ext uri="{BB962C8B-B14F-4D97-AF65-F5344CB8AC3E}">
        <p14:creationId xmlns:p14="http://schemas.microsoft.com/office/powerpoint/2010/main" val="2819873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(44%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 chassis depth</a:t>
            </a:r>
          </a:p>
          <a:p>
            <a:pPr lvl="0"/>
            <a:r>
              <a:rPr lang="en-US" sz="1200" dirty="0"/>
              <a:t>VGA, DVI,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3-year onsite commercial warranty</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28</a:t>
            </a:fld>
            <a:endParaRPr lang="en-US"/>
          </a:p>
        </p:txBody>
      </p:sp>
    </p:spTree>
    <p:extLst>
      <p:ext uri="{BB962C8B-B14F-4D97-AF65-F5344CB8AC3E}">
        <p14:creationId xmlns:p14="http://schemas.microsoft.com/office/powerpoint/2010/main" val="256477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(44%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 chassis depth</a:t>
            </a:r>
          </a:p>
          <a:p>
            <a:pPr lvl="0"/>
            <a:r>
              <a:rPr lang="en-US" sz="1200" dirty="0"/>
              <a:t>VGA, DVI,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lvl="0"/>
            <a:r>
              <a:rPr lang="en-US" sz="900" dirty="0"/>
              <a:t>3-year onsite commercial warranty</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29</a:t>
            </a:fld>
            <a:endParaRPr lang="en-US"/>
          </a:p>
        </p:txBody>
      </p:sp>
    </p:spTree>
    <p:extLst>
      <p:ext uri="{BB962C8B-B14F-4D97-AF65-F5344CB8AC3E}">
        <p14:creationId xmlns:p14="http://schemas.microsoft.com/office/powerpoint/2010/main" val="110900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(44%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 chassis depth</a:t>
            </a:r>
          </a:p>
          <a:p>
            <a:pPr lvl="0"/>
            <a:r>
              <a:rPr lang="en-US" sz="1200" dirty="0"/>
              <a:t>VGA, DVI,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lvl="0"/>
            <a:r>
              <a:rPr lang="en-US" sz="900" dirty="0"/>
              <a:t>3-year onsite commercial warranty</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30</a:t>
            </a:fld>
            <a:endParaRPr lang="en-US"/>
          </a:p>
        </p:txBody>
      </p:sp>
    </p:spTree>
    <p:extLst>
      <p:ext uri="{BB962C8B-B14F-4D97-AF65-F5344CB8AC3E}">
        <p14:creationId xmlns:p14="http://schemas.microsoft.com/office/powerpoint/2010/main" val="523468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(44%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 chassis depth</a:t>
            </a:r>
          </a:p>
          <a:p>
            <a:pPr lvl="0"/>
            <a:r>
              <a:rPr lang="en-US" sz="1200" dirty="0"/>
              <a:t>VGA, DVI,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lvl="0"/>
            <a:r>
              <a:rPr lang="en-US" sz="900" dirty="0"/>
              <a:t>3-year onsite commercial warranty</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31</a:t>
            </a:fld>
            <a:endParaRPr lang="en-US"/>
          </a:p>
        </p:txBody>
      </p:sp>
    </p:spTree>
    <p:extLst>
      <p:ext uri="{BB962C8B-B14F-4D97-AF65-F5344CB8AC3E}">
        <p14:creationId xmlns:p14="http://schemas.microsoft.com/office/powerpoint/2010/main" val="332075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a:t>
            </a:fld>
            <a:endParaRPr lang="en-US"/>
          </a:p>
        </p:txBody>
      </p:sp>
    </p:spTree>
    <p:extLst>
      <p:ext uri="{BB962C8B-B14F-4D97-AF65-F5344CB8AC3E}">
        <p14:creationId xmlns:p14="http://schemas.microsoft.com/office/powerpoint/2010/main" val="176266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(44%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 chassis depth</a:t>
            </a:r>
          </a:p>
          <a:p>
            <a:pPr lvl="0"/>
            <a:r>
              <a:rPr lang="en-US" sz="1200" dirty="0"/>
              <a:t>VGA, DVI,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lvl="0"/>
            <a:r>
              <a:rPr lang="en-US" sz="90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32</a:t>
            </a:fld>
            <a:endParaRPr lang="en-US"/>
          </a:p>
        </p:txBody>
      </p:sp>
    </p:spTree>
    <p:extLst>
      <p:ext uri="{BB962C8B-B14F-4D97-AF65-F5344CB8AC3E}">
        <p14:creationId xmlns:p14="http://schemas.microsoft.com/office/powerpoint/2010/main" val="33543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(44%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 chassis depth</a:t>
            </a:r>
          </a:p>
          <a:p>
            <a:pPr lvl="0"/>
            <a:r>
              <a:rPr lang="en-US" sz="1200" dirty="0"/>
              <a:t>VGA, DVI, DisplayPort, Component, HDMI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lvl="0"/>
            <a:r>
              <a:rPr lang="en-US" sz="900" dirty="0"/>
              <a:t>3-year onsite commercial warranty</a:t>
            </a:r>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33</a:t>
            </a:fld>
            <a:endParaRPr lang="en-US"/>
          </a:p>
        </p:txBody>
      </p:sp>
    </p:spTree>
    <p:extLst>
      <p:ext uri="{BB962C8B-B14F-4D97-AF65-F5344CB8AC3E}">
        <p14:creationId xmlns:p14="http://schemas.microsoft.com/office/powerpoint/2010/main" val="1196167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altLang="ko-KR" sz="900" b="1" dirty="0">
                <a:solidFill>
                  <a:prstClr val="black"/>
                </a:solidFill>
                <a:ea typeface="Arial Unicode MS" pitchFamily="50" charset="-127"/>
                <a:cs typeface="Arial" pitchFamily="34" charset="0"/>
              </a:rPr>
              <a:t>Additional</a:t>
            </a:r>
            <a:r>
              <a:rPr lang="en-US" altLang="ko-KR" sz="900" b="1" baseline="0" dirty="0">
                <a:solidFill>
                  <a:prstClr val="black"/>
                </a:solidFill>
                <a:ea typeface="Arial Unicode MS" pitchFamily="50" charset="-127"/>
                <a:cs typeface="Arial" pitchFamily="34" charset="0"/>
              </a:rPr>
              <a:t> Specs</a:t>
            </a:r>
            <a:endParaRPr lang="en-US" altLang="ko-KR" sz="900" b="1" dirty="0">
              <a:solidFill>
                <a:prstClr val="black"/>
              </a:solidFill>
              <a:ea typeface="Arial Unicode MS" pitchFamily="50" charset="-127"/>
              <a:cs typeface="Arial" pitchFamily="34" charset="0"/>
            </a:endParaRP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Matte screen surface (25%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3.83” chassis depth</a:t>
            </a:r>
          </a:p>
          <a:p>
            <a:pPr lvl="0"/>
            <a:r>
              <a:rPr lang="en-US" sz="1200" dirty="0"/>
              <a:t>DisplayPort 1.2, HDMI 2.0 / HDCP 2.2 (2) inputs</a:t>
            </a:r>
          </a:p>
          <a:p>
            <a:pPr lvl="0"/>
            <a:r>
              <a:rPr lang="en-US" sz="1200" dirty="0"/>
              <a:t>Videowall processor up to 15x15</a:t>
            </a:r>
          </a:p>
          <a:p>
            <a:pPr lvl="0"/>
            <a:r>
              <a:rPr lang="en-US" sz="1200" dirty="0"/>
              <a:t>Videowall loop through (HDMI) up to 9 with HDCP support</a:t>
            </a:r>
          </a:p>
          <a:p>
            <a:pPr lvl="0"/>
            <a:r>
              <a:rPr lang="en-US" sz="1200" dirty="0"/>
              <a:t>RS232 and IR loop through </a:t>
            </a:r>
          </a:p>
          <a:p>
            <a:pPr lvl="0"/>
            <a:r>
              <a:rPr lang="en-US" sz="1200" dirty="0"/>
              <a:t>Full RS232 and IP control</a:t>
            </a:r>
          </a:p>
          <a:p>
            <a:pPr lvl="0"/>
            <a:endParaRPr lang="en-US" sz="1200" dirty="0"/>
          </a:p>
          <a:p>
            <a:pPr lvl="0"/>
            <a:r>
              <a:rPr lang="en-US" sz="900" dirty="0"/>
              <a:t>3-year onsite commercial warranty</a:t>
            </a:r>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34</a:t>
            </a:fld>
            <a:endParaRPr lang="en-US"/>
          </a:p>
        </p:txBody>
      </p:sp>
    </p:spTree>
    <p:extLst>
      <p:ext uri="{BB962C8B-B14F-4D97-AF65-F5344CB8AC3E}">
        <p14:creationId xmlns:p14="http://schemas.microsoft.com/office/powerpoint/2010/main" val="2849366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2.1”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DisplayPort (1), HDMI (2), HDBaseT inputs</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 </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36</a:t>
            </a:fld>
            <a:endParaRPr lang="en-US"/>
          </a:p>
        </p:txBody>
      </p:sp>
    </p:spTree>
    <p:extLst>
      <p:ext uri="{BB962C8B-B14F-4D97-AF65-F5344CB8AC3E}">
        <p14:creationId xmlns:p14="http://schemas.microsoft.com/office/powerpoint/2010/main" val="2862823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2.1”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lvl="0"/>
            <a:r>
              <a:rPr lang="en-US" sz="1200" dirty="0"/>
              <a:t>Videowall processor up to 15x15</a:t>
            </a:r>
          </a:p>
          <a:p>
            <a:pPr lvl="0"/>
            <a:r>
              <a:rPr lang="en-US" sz="1200" dirty="0"/>
              <a:t>Videowall loop through (HDMI)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Ethernet and wireless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 </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37</a:t>
            </a:fld>
            <a:endParaRPr lang="en-US"/>
          </a:p>
        </p:txBody>
      </p:sp>
    </p:spTree>
    <p:extLst>
      <p:ext uri="{BB962C8B-B14F-4D97-AF65-F5344CB8AC3E}">
        <p14:creationId xmlns:p14="http://schemas.microsoft.com/office/powerpoint/2010/main" val="3086417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5”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Built in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lvl="0"/>
            <a:r>
              <a:rPr lang="en-US" sz="1200" dirty="0"/>
              <a:t>Videowall processor up to 15x15</a:t>
            </a:r>
          </a:p>
          <a:p>
            <a:pPr lvl="0"/>
            <a:r>
              <a:rPr lang="en-US" sz="1200" dirty="0"/>
              <a:t>Videowall loop through (DisplayPort) up 10x10 in 1080P with HDCP support (up to 7)</a:t>
            </a:r>
          </a:p>
          <a:p>
            <a:pPr lvl="0"/>
            <a:r>
              <a:rPr lang="en-US" sz="1200" dirty="0"/>
              <a:t>RS232 and IR loop through </a:t>
            </a:r>
          </a:p>
          <a:p>
            <a:pPr lvl="0"/>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Wi-Fi and 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a:t>
            </a:r>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38</a:t>
            </a:fld>
            <a:endParaRPr lang="en-US"/>
          </a:p>
        </p:txBody>
      </p:sp>
    </p:spTree>
    <p:extLst>
      <p:ext uri="{BB962C8B-B14F-4D97-AF65-F5344CB8AC3E}">
        <p14:creationId xmlns:p14="http://schemas.microsoft.com/office/powerpoint/2010/main" val="4276763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Gloss screen surface (0% haze)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Polarized for sunglasses use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2.7” chassis depth</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SPEAKERS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NO TUNER</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HDMI (2) inputs </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SEPARATE INPUTS AND SOC PER SIDE</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Wi-Fi and 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dirty="0"/>
              <a:t>3-year onsite commercial warranty </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0" dirty="0">
                <a:solidFill>
                  <a:schemeClr val="tx2"/>
                </a:solidFill>
              </a:rPr>
              <a:t>SBB module support</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39</a:t>
            </a:fld>
            <a:endParaRPr lang="en-US"/>
          </a:p>
        </p:txBody>
      </p:sp>
    </p:spTree>
    <p:extLst>
      <p:ext uri="{BB962C8B-B14F-4D97-AF65-F5344CB8AC3E}">
        <p14:creationId xmlns:p14="http://schemas.microsoft.com/office/powerpoint/2010/main" val="3847437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0" dirty="0"/>
              <a:t>Gloss screen surface (protective glass)</a:t>
            </a:r>
          </a:p>
          <a:p>
            <a:r>
              <a:rPr lang="en-US" sz="1200" b="0" dirty="0"/>
              <a:t>3.35” chassis depth (75” and 85” 4.72”)</a:t>
            </a:r>
          </a:p>
          <a:p>
            <a:r>
              <a:rPr lang="en-US" sz="1200" b="0" dirty="0"/>
              <a:t>NO SPEAKERS</a:t>
            </a:r>
          </a:p>
          <a:p>
            <a:r>
              <a:rPr lang="en-US" sz="1200" b="0" dirty="0"/>
              <a:t>NO TUNER</a:t>
            </a:r>
          </a:p>
          <a:p>
            <a:r>
              <a:rPr lang="en-US" sz="1200" b="0" dirty="0"/>
              <a:t>HDMI 1.4 (2) HDBaseT, 85” DP 1.2 (2)</a:t>
            </a:r>
          </a:p>
          <a:p>
            <a:r>
              <a:rPr lang="en-US" sz="1200" b="0" dirty="0"/>
              <a:t>Ethernet networking</a:t>
            </a:r>
          </a:p>
          <a:p>
            <a:r>
              <a:rPr lang="en-US" sz="1200" b="0" dirty="0"/>
              <a:t>NO WI-FI ONBOARD</a:t>
            </a:r>
          </a:p>
          <a:p>
            <a:r>
              <a:rPr lang="en-US" sz="1200" b="0" dirty="0"/>
              <a:t>Full RS232 and IP control</a:t>
            </a:r>
          </a:p>
          <a:p>
            <a:r>
              <a:rPr lang="en-US" sz="12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40</a:t>
            </a:fld>
            <a:endParaRPr lang="en-US"/>
          </a:p>
        </p:txBody>
      </p:sp>
    </p:spTree>
    <p:extLst>
      <p:ext uri="{BB962C8B-B14F-4D97-AF65-F5344CB8AC3E}">
        <p14:creationId xmlns:p14="http://schemas.microsoft.com/office/powerpoint/2010/main" val="2393644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1200" b="0" dirty="0"/>
              <a:t>Gloss screen surface (protective glass)</a:t>
            </a:r>
          </a:p>
          <a:p>
            <a:r>
              <a:rPr lang="en-US" sz="1200" b="0" dirty="0"/>
              <a:t>9” chassis depth</a:t>
            </a:r>
          </a:p>
          <a:p>
            <a:r>
              <a:rPr lang="en-US" sz="1200" b="0" dirty="0"/>
              <a:t>NO SPEAKERS</a:t>
            </a:r>
          </a:p>
          <a:p>
            <a:r>
              <a:rPr lang="en-US" sz="1200" b="0" dirty="0"/>
              <a:t>NO TUNER</a:t>
            </a:r>
          </a:p>
          <a:p>
            <a:r>
              <a:rPr lang="en-US" sz="1200" b="0" dirty="0"/>
              <a:t>HDMI 2.0 (4), DP 1.2 (2)</a:t>
            </a:r>
          </a:p>
          <a:p>
            <a:r>
              <a:rPr lang="en-US" sz="1200" b="0" dirty="0"/>
              <a:t>Ethernet networking</a:t>
            </a:r>
          </a:p>
          <a:p>
            <a:r>
              <a:rPr lang="en-US" sz="1200" b="0" dirty="0"/>
              <a:t>NO WI-FI ONBOARD</a:t>
            </a:r>
          </a:p>
          <a:p>
            <a:r>
              <a:rPr lang="en-US" sz="1200" b="0" dirty="0"/>
              <a:t>Full RS232 and IP control</a:t>
            </a:r>
          </a:p>
          <a:p>
            <a:r>
              <a:rPr lang="en-US" sz="12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41</a:t>
            </a:fld>
            <a:endParaRPr lang="en-US"/>
          </a:p>
        </p:txBody>
      </p:sp>
    </p:spTree>
    <p:extLst>
      <p:ext uri="{BB962C8B-B14F-4D97-AF65-F5344CB8AC3E}">
        <p14:creationId xmlns:p14="http://schemas.microsoft.com/office/powerpoint/2010/main" val="4210160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r>
              <a:rPr lang="en-US" sz="900" b="0" dirty="0"/>
              <a:t>2.4” chassis depth (55” 7.9”)</a:t>
            </a:r>
          </a:p>
          <a:p>
            <a:r>
              <a:rPr lang="en-US" sz="900" b="0" dirty="0"/>
              <a:t>Integrated TV Tuner (NTSC/ATSC/Clear QAM)</a:t>
            </a:r>
          </a:p>
          <a:p>
            <a:r>
              <a:rPr lang="en-US" sz="900" b="0" dirty="0"/>
              <a:t>Integrated speakers</a:t>
            </a:r>
          </a:p>
          <a:p>
            <a:r>
              <a:rPr lang="en-US" sz="900" b="0" dirty="0"/>
              <a:t>DVI-D, HDMI 2.0 (2), DisplayPort 1.2</a:t>
            </a:r>
            <a:r>
              <a:rPr lang="en-US" sz="900" b="0" baseline="0" dirty="0"/>
              <a:t> inputs</a:t>
            </a:r>
            <a:endParaRPr lang="en-US" sz="900" b="0" dirty="0"/>
          </a:p>
          <a:p>
            <a:pPr lvl="0"/>
            <a:r>
              <a:rPr lang="en-US" sz="900" dirty="0"/>
              <a:t>Videowall processor up to 15x15</a:t>
            </a:r>
          </a:p>
          <a:p>
            <a:pPr lvl="0"/>
            <a:r>
              <a:rPr lang="en-US" sz="900" dirty="0"/>
              <a:t>Videowall loop through (DisplayPort) up 10x10 in 1080P with HDCP support (up to 7)</a:t>
            </a:r>
          </a:p>
          <a:p>
            <a:pPr lvl="0"/>
            <a:r>
              <a:rPr lang="en-US" sz="900" dirty="0"/>
              <a:t>RS232 and IR loop through </a:t>
            </a:r>
          </a:p>
          <a:p>
            <a:pPr lvl="0"/>
            <a:r>
              <a:rPr lang="en-US" sz="900" dirty="0"/>
              <a:t>Full RS232 and IP control</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Wi-Fi or Ethernet networking</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dirty="0"/>
              <a:t>3-year onsite commercial warranty</a:t>
            </a:r>
            <a:endParaRPr lang="en-US" sz="900" b="0"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43</a:t>
            </a:fld>
            <a:endParaRPr lang="en-US"/>
          </a:p>
        </p:txBody>
      </p:sp>
    </p:spTree>
    <p:extLst>
      <p:ext uri="{BB962C8B-B14F-4D97-AF65-F5344CB8AC3E}">
        <p14:creationId xmlns:p14="http://schemas.microsoft.com/office/powerpoint/2010/main" val="153689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Gloss screen surface (2% haze)</a:t>
            </a:r>
          </a:p>
          <a:p>
            <a:r>
              <a:rPr lang="en-US" sz="900" b="0" dirty="0"/>
              <a:t>1.9” chassis depth (2.96” for 98”)</a:t>
            </a:r>
          </a:p>
          <a:p>
            <a:r>
              <a:rPr lang="en-US" sz="900" b="0" dirty="0"/>
              <a:t>Integrated speakers</a:t>
            </a:r>
          </a:p>
          <a:p>
            <a:r>
              <a:rPr lang="en-US" sz="900" b="0" dirty="0"/>
              <a:t>NO TUNER</a:t>
            </a:r>
          </a:p>
          <a:p>
            <a:r>
              <a:rPr lang="en-US" sz="900" b="0" dirty="0"/>
              <a:t>DVI-D, HDMI 2.0 / HDCP 2.2 (2) </a:t>
            </a:r>
            <a:r>
              <a:rPr lang="en-US" sz="900" b="0" baseline="0" dirty="0"/>
              <a:t>inputs (QB98R adds DisplayPort 1.2)</a:t>
            </a:r>
          </a:p>
          <a:p>
            <a:r>
              <a:rPr lang="en-US" sz="900" b="0" baseline="0" dirty="0"/>
              <a:t>NO VIDEOWALL LOOP THROUGH</a:t>
            </a:r>
          </a:p>
          <a:p>
            <a:r>
              <a:rPr lang="en-US" sz="900" b="0" baseline="0" dirty="0"/>
              <a:t>Ethernet and Wi-Fi networking</a:t>
            </a:r>
            <a:endParaRPr lang="en-US" sz="900" b="0" dirty="0"/>
          </a:p>
          <a:p>
            <a:r>
              <a:rPr lang="en-US" sz="900" b="0" dirty="0"/>
              <a:t>Full RS232 and IP control</a:t>
            </a:r>
          </a:p>
          <a:p>
            <a:r>
              <a:rPr lang="en-US" sz="900" b="0" dirty="0"/>
              <a:t>3-year onsite commercial warranty</a:t>
            </a:r>
          </a:p>
          <a:p>
            <a:r>
              <a:rPr lang="en-US" sz="900" b="0" dirty="0"/>
              <a:t>QB98R SHARES QMN CHASSIS</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13</a:t>
            </a:fld>
            <a:endParaRPr lang="en-US"/>
          </a:p>
        </p:txBody>
      </p:sp>
    </p:spTree>
    <p:extLst>
      <p:ext uri="{BB962C8B-B14F-4D97-AF65-F5344CB8AC3E}">
        <p14:creationId xmlns:p14="http://schemas.microsoft.com/office/powerpoint/2010/main" val="2306577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FTIR touch technology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Sensor for rotation</a:t>
            </a:r>
          </a:p>
          <a:p>
            <a:r>
              <a:rPr lang="en-US" sz="900" b="0" dirty="0"/>
              <a:t>2” chassis depth</a:t>
            </a:r>
          </a:p>
          <a:p>
            <a:r>
              <a:rPr lang="en-US" sz="900" b="0" dirty="0"/>
              <a:t>Integrated speakers</a:t>
            </a:r>
          </a:p>
          <a:p>
            <a:r>
              <a:rPr lang="en-US" sz="900" b="0" dirty="0"/>
              <a:t>1 HDMI (rear) 1 USB (rear) 1 USB (side)</a:t>
            </a:r>
          </a:p>
          <a:p>
            <a:r>
              <a:rPr lang="en-US" sz="900" b="0" dirty="0"/>
              <a:t>USB out for touch overlay (rear)</a:t>
            </a:r>
          </a:p>
          <a:p>
            <a:r>
              <a:rPr lang="en-US" sz="900" b="0" dirty="0"/>
              <a:t>Wi-Fi and Ethernet networking</a:t>
            </a:r>
          </a:p>
          <a:p>
            <a:r>
              <a:rPr lang="en-US" sz="900" b="0" dirty="0"/>
              <a:t>Limited IP control, no RS232</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44</a:t>
            </a:fld>
            <a:endParaRPr lang="en-US"/>
          </a:p>
        </p:txBody>
      </p:sp>
    </p:spTree>
    <p:extLst>
      <p:ext uri="{BB962C8B-B14F-4D97-AF65-F5344CB8AC3E}">
        <p14:creationId xmlns:p14="http://schemas.microsoft.com/office/powerpoint/2010/main" val="1321968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FTIR touch technology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Sensor for rotation</a:t>
            </a:r>
          </a:p>
          <a:p>
            <a:r>
              <a:rPr lang="en-US" sz="900" b="0" dirty="0"/>
              <a:t>2” chassis depth</a:t>
            </a:r>
          </a:p>
          <a:p>
            <a:r>
              <a:rPr lang="en-US" sz="900" b="0" dirty="0"/>
              <a:t>Integrated speakers</a:t>
            </a:r>
          </a:p>
          <a:p>
            <a:r>
              <a:rPr lang="en-US" sz="900" b="0" dirty="0"/>
              <a:t>2 HDMI (rear), 1 USB (rear), 1 audio output (rear) </a:t>
            </a:r>
          </a:p>
          <a:p>
            <a:r>
              <a:rPr lang="en-US" sz="900" b="0" dirty="0"/>
              <a:t>Input tray adds 3</a:t>
            </a:r>
            <a:r>
              <a:rPr lang="en-US" sz="900" b="0" baseline="30000" dirty="0"/>
              <a:t>rd</a:t>
            </a:r>
            <a:r>
              <a:rPr lang="en-US" sz="900" b="0" dirty="0"/>
              <a:t> HDMI input, HDMI output, 2</a:t>
            </a:r>
            <a:r>
              <a:rPr lang="en-US" sz="900" b="0" baseline="30000" dirty="0"/>
              <a:t>nd</a:t>
            </a:r>
            <a:r>
              <a:rPr lang="en-US" sz="900" b="0" dirty="0"/>
              <a:t> USB input, 2</a:t>
            </a:r>
            <a:r>
              <a:rPr lang="en-US" sz="900" b="0" baseline="30000" dirty="0"/>
              <a:t>nd</a:t>
            </a:r>
            <a:r>
              <a:rPr lang="en-US" sz="900" b="0" dirty="0"/>
              <a:t> USB touch output, and USB upstream in/out. NFC pairing on tray</a:t>
            </a:r>
          </a:p>
          <a:p>
            <a:r>
              <a:rPr lang="en-US" sz="900" b="0" dirty="0"/>
              <a:t>USB out for touch overlay (rear)</a:t>
            </a:r>
          </a:p>
          <a:p>
            <a:r>
              <a:rPr lang="en-US" sz="900" b="0" dirty="0"/>
              <a:t>Wi-Fi and Ethernet networking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Limited IP control, no RS232</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45</a:t>
            </a:fld>
            <a:endParaRPr lang="en-US"/>
          </a:p>
        </p:txBody>
      </p:sp>
    </p:spTree>
    <p:extLst>
      <p:ext uri="{BB962C8B-B14F-4D97-AF65-F5344CB8AC3E}">
        <p14:creationId xmlns:p14="http://schemas.microsoft.com/office/powerpoint/2010/main" val="2027732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r>
              <a:rPr lang="en-US" sz="900" b="0" dirty="0"/>
              <a:t>3.4“ chassis depth</a:t>
            </a:r>
          </a:p>
          <a:p>
            <a:r>
              <a:rPr lang="en-US" sz="900" b="0" dirty="0"/>
              <a:t>Integrated speakers</a:t>
            </a:r>
          </a:p>
          <a:p>
            <a:r>
              <a:rPr lang="en-US" sz="900" b="0" dirty="0"/>
              <a:t>2 HDMI 2.0 (rear) 1 HDMI 2.0 (front), DVI-D</a:t>
            </a:r>
          </a:p>
          <a:p>
            <a:r>
              <a:rPr lang="en-US" sz="900" b="0" dirty="0"/>
              <a:t>USB out for touch overlay (1 rear 1 front)</a:t>
            </a:r>
          </a:p>
          <a:p>
            <a:r>
              <a:rPr lang="en-US" sz="900" b="0" dirty="0"/>
              <a:t>Full RS232C and IP control</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46</a:t>
            </a:fld>
            <a:endParaRPr lang="en-US"/>
          </a:p>
        </p:txBody>
      </p:sp>
    </p:spTree>
    <p:extLst>
      <p:ext uri="{BB962C8B-B14F-4D97-AF65-F5344CB8AC3E}">
        <p14:creationId xmlns:p14="http://schemas.microsoft.com/office/powerpoint/2010/main" val="4106399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Specs</a:t>
            </a:r>
          </a:p>
          <a:p>
            <a:r>
              <a:rPr lang="en-US" dirty="0"/>
              <a:t>Matte</a:t>
            </a:r>
            <a:r>
              <a:rPr lang="en-US" baseline="0" dirty="0"/>
              <a:t> </a:t>
            </a:r>
            <a:r>
              <a:rPr lang="en-US" dirty="0"/>
              <a:t>screen surface (44% matte)</a:t>
            </a:r>
          </a:p>
          <a:p>
            <a:r>
              <a:rPr lang="en-US" dirty="0"/>
              <a:t>1.6” chassis depth</a:t>
            </a:r>
          </a:p>
          <a:p>
            <a:r>
              <a:rPr lang="en-US" dirty="0"/>
              <a:t>Integrated speakers</a:t>
            </a:r>
          </a:p>
          <a:p>
            <a:r>
              <a:rPr lang="en-US" dirty="0"/>
              <a:t>VGA, DVI, HDMI, Comp./CVBS inputs</a:t>
            </a:r>
          </a:p>
          <a:p>
            <a:r>
              <a:rPr lang="en-US" dirty="0"/>
              <a:t>Full RS232 control</a:t>
            </a:r>
          </a:p>
          <a:p>
            <a:r>
              <a:rPr lang="en-US" dirty="0"/>
              <a:t>Videowall processor</a:t>
            </a:r>
          </a:p>
          <a:p>
            <a:r>
              <a:rPr lang="en-US" dirty="0"/>
              <a:t>Videowall loop through (DisplayPort)</a:t>
            </a:r>
          </a:p>
          <a:p>
            <a:r>
              <a:rPr lang="en-US"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48</a:t>
            </a:fld>
            <a:endParaRPr lang="en-US"/>
          </a:p>
        </p:txBody>
      </p:sp>
    </p:spTree>
    <p:extLst>
      <p:ext uri="{BB962C8B-B14F-4D97-AF65-F5344CB8AC3E}">
        <p14:creationId xmlns:p14="http://schemas.microsoft.com/office/powerpoint/2010/main" val="2430941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Unlocked for use with any display device. </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50</a:t>
            </a:fld>
            <a:endParaRPr lang="en-US"/>
          </a:p>
        </p:txBody>
      </p:sp>
    </p:spTree>
    <p:extLst>
      <p:ext uri="{BB962C8B-B14F-4D97-AF65-F5344CB8AC3E}">
        <p14:creationId xmlns:p14="http://schemas.microsoft.com/office/powerpoint/2010/main" val="3904976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791862C-56DD-4580-8666-78A444F87F58}" type="slidenum">
              <a:rPr lang="ko-KR" altLang="en-US" smtClean="0"/>
              <a:pPr>
                <a:defRPr/>
              </a:pPr>
              <a:t>58</a:t>
            </a:fld>
            <a:endParaRPr lang="ko-KR" altLang="en-US"/>
          </a:p>
        </p:txBody>
      </p:sp>
    </p:spTree>
    <p:extLst>
      <p:ext uri="{BB962C8B-B14F-4D97-AF65-F5344CB8AC3E}">
        <p14:creationId xmlns:p14="http://schemas.microsoft.com/office/powerpoint/2010/main" val="1053299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59</a:t>
            </a:fld>
            <a:endParaRPr lang="en-US"/>
          </a:p>
        </p:txBody>
      </p:sp>
    </p:spTree>
    <p:extLst>
      <p:ext uri="{BB962C8B-B14F-4D97-AF65-F5344CB8AC3E}">
        <p14:creationId xmlns:p14="http://schemas.microsoft.com/office/powerpoint/2010/main" val="3577422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EC5974AD-5207-4825-8C64-AB5B58CD3C50}" type="slidenum">
              <a:rPr lang="ko-KR" altLang="en-US" smtClean="0"/>
              <a:pPr/>
              <a:t>65</a:t>
            </a:fld>
            <a:endParaRPr lang="ko-KR" altLang="en-US"/>
          </a:p>
        </p:txBody>
      </p:sp>
    </p:spTree>
    <p:extLst>
      <p:ext uri="{BB962C8B-B14F-4D97-AF65-F5344CB8AC3E}">
        <p14:creationId xmlns:p14="http://schemas.microsoft.com/office/powerpoint/2010/main" val="4190256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87</a:t>
            </a:fld>
            <a:endParaRPr lang="en-US" dirty="0"/>
          </a:p>
        </p:txBody>
      </p:sp>
    </p:spTree>
    <p:extLst>
      <p:ext uri="{BB962C8B-B14F-4D97-AF65-F5344CB8AC3E}">
        <p14:creationId xmlns:p14="http://schemas.microsoft.com/office/powerpoint/2010/main" val="4057784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88</a:t>
            </a:fld>
            <a:endParaRPr lang="en-US" dirty="0"/>
          </a:p>
        </p:txBody>
      </p:sp>
    </p:spTree>
    <p:extLst>
      <p:ext uri="{BB962C8B-B14F-4D97-AF65-F5344CB8AC3E}">
        <p14:creationId xmlns:p14="http://schemas.microsoft.com/office/powerpoint/2010/main" val="4034079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Gloss screen surface (2% haze)</a:t>
            </a:r>
          </a:p>
          <a:p>
            <a:r>
              <a:rPr lang="en-US" sz="900" b="0" dirty="0"/>
              <a:t>1.9” chassis depth</a:t>
            </a:r>
          </a:p>
          <a:p>
            <a:r>
              <a:rPr lang="en-US" sz="900" b="0" dirty="0"/>
              <a:t>Integrated speakers</a:t>
            </a:r>
          </a:p>
          <a:p>
            <a:r>
              <a:rPr lang="en-US" sz="900" b="0" dirty="0"/>
              <a:t>NO TUNER</a:t>
            </a:r>
          </a:p>
          <a:p>
            <a:r>
              <a:rPr lang="en-US" sz="900" b="0" dirty="0"/>
              <a:t>DVI-D, HDMI 2.0 / HDCP 2.2 (2) </a:t>
            </a:r>
            <a:r>
              <a:rPr lang="en-US" sz="900" b="0" baseline="0" dirty="0"/>
              <a:t>inputs</a:t>
            </a:r>
          </a:p>
          <a:p>
            <a:r>
              <a:rPr lang="en-US" sz="900" b="0" baseline="0" dirty="0"/>
              <a:t>NO VIDEOWALL LOOP THROUGH</a:t>
            </a:r>
          </a:p>
          <a:p>
            <a:r>
              <a:rPr lang="en-US" sz="900" b="0" baseline="0" dirty="0"/>
              <a:t>Ethernet networking ONLY</a:t>
            </a:r>
            <a:endParaRPr lang="en-US" sz="900" b="0" dirty="0"/>
          </a:p>
          <a:p>
            <a:r>
              <a:rPr lang="en-US" sz="900" b="0" dirty="0"/>
              <a:t>Full RS232 and IP control</a:t>
            </a:r>
          </a:p>
          <a:p>
            <a:r>
              <a:rPr lang="en-US" sz="900" b="0" dirty="0"/>
              <a:t>3-year onsite commercial warranty</a:t>
            </a:r>
          </a:p>
          <a:p>
            <a:endParaRPr lang="en-US" sz="900" b="0"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14</a:t>
            </a:fld>
            <a:endParaRPr lang="en-US"/>
          </a:p>
        </p:txBody>
      </p:sp>
    </p:spTree>
    <p:extLst>
      <p:ext uri="{BB962C8B-B14F-4D97-AF65-F5344CB8AC3E}">
        <p14:creationId xmlns:p14="http://schemas.microsoft.com/office/powerpoint/2010/main" val="3821411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89</a:t>
            </a:fld>
            <a:endParaRPr lang="en-US" dirty="0"/>
          </a:p>
        </p:txBody>
      </p:sp>
    </p:spTree>
    <p:extLst>
      <p:ext uri="{BB962C8B-B14F-4D97-AF65-F5344CB8AC3E}">
        <p14:creationId xmlns:p14="http://schemas.microsoft.com/office/powerpoint/2010/main" val="1056163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90</a:t>
            </a:fld>
            <a:endParaRPr lang="en-US" dirty="0"/>
          </a:p>
        </p:txBody>
      </p:sp>
    </p:spTree>
    <p:extLst>
      <p:ext uri="{BB962C8B-B14F-4D97-AF65-F5344CB8AC3E}">
        <p14:creationId xmlns:p14="http://schemas.microsoft.com/office/powerpoint/2010/main" val="1802523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91</a:t>
            </a:fld>
            <a:endParaRPr lang="en-US" dirty="0"/>
          </a:p>
        </p:txBody>
      </p:sp>
    </p:spTree>
    <p:extLst>
      <p:ext uri="{BB962C8B-B14F-4D97-AF65-F5344CB8AC3E}">
        <p14:creationId xmlns:p14="http://schemas.microsoft.com/office/powerpoint/2010/main" val="1942473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92</a:t>
            </a:fld>
            <a:endParaRPr lang="en-US" dirty="0"/>
          </a:p>
        </p:txBody>
      </p:sp>
    </p:spTree>
    <p:extLst>
      <p:ext uri="{BB962C8B-B14F-4D97-AF65-F5344CB8AC3E}">
        <p14:creationId xmlns:p14="http://schemas.microsoft.com/office/powerpoint/2010/main" val="1921510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8387E-CEEA-BD45-B4C1-216C42EAD120}" type="slidenum">
              <a:rPr lang="en-US" smtClean="0"/>
              <a:pPr/>
              <a:t>99</a:t>
            </a:fld>
            <a:endParaRPr lang="en-US"/>
          </a:p>
        </p:txBody>
      </p:sp>
    </p:spTree>
    <p:extLst>
      <p:ext uri="{BB962C8B-B14F-4D97-AF65-F5344CB8AC3E}">
        <p14:creationId xmlns:p14="http://schemas.microsoft.com/office/powerpoint/2010/main" val="3422457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791862C-56DD-4580-8666-78A444F87F58}" type="slidenum">
              <a:rPr lang="ko-KR" altLang="en-US" smtClean="0"/>
              <a:pPr>
                <a:defRPr/>
              </a:pPr>
              <a:t>106</a:t>
            </a:fld>
            <a:endParaRPr lang="ko-KR" altLang="en-US"/>
          </a:p>
        </p:txBody>
      </p:sp>
    </p:spTree>
    <p:extLst>
      <p:ext uri="{BB962C8B-B14F-4D97-AF65-F5344CB8AC3E}">
        <p14:creationId xmlns:p14="http://schemas.microsoft.com/office/powerpoint/2010/main" val="4133351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113</a:t>
            </a:fld>
            <a:endParaRPr lang="en-US"/>
          </a:p>
        </p:txBody>
      </p:sp>
    </p:spTree>
    <p:extLst>
      <p:ext uri="{BB962C8B-B14F-4D97-AF65-F5344CB8AC3E}">
        <p14:creationId xmlns:p14="http://schemas.microsoft.com/office/powerpoint/2010/main" val="309374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Gloss screen surface (2% haze)</a:t>
            </a:r>
          </a:p>
          <a:p>
            <a:r>
              <a:rPr lang="en-US" sz="900" b="0" dirty="0"/>
              <a:t>2.4” chassis depth</a:t>
            </a:r>
          </a:p>
          <a:p>
            <a:r>
              <a:rPr lang="en-US" sz="900" b="0" dirty="0"/>
              <a:t>Integrated speakers</a:t>
            </a:r>
          </a:p>
          <a:p>
            <a:r>
              <a:rPr lang="en-US" sz="900" b="0" dirty="0"/>
              <a:t>NO TUNER</a:t>
            </a:r>
          </a:p>
          <a:p>
            <a:r>
              <a:rPr lang="en-US" sz="900" b="0" dirty="0"/>
              <a:t>HDMI 2.0 / HDCP 2.2 (2), DVI-D, DisplayPort 1.2</a:t>
            </a:r>
          </a:p>
          <a:p>
            <a:r>
              <a:rPr lang="en-US" sz="900" b="0" dirty="0"/>
              <a:t>Full RS232 and IP control</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15</a:t>
            </a:fld>
            <a:endParaRPr lang="en-US"/>
          </a:p>
        </p:txBody>
      </p:sp>
    </p:spTree>
    <p:extLst>
      <p:ext uri="{BB962C8B-B14F-4D97-AF65-F5344CB8AC3E}">
        <p14:creationId xmlns:p14="http://schemas.microsoft.com/office/powerpoint/2010/main" val="331213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Non glare screen surface (44% haze 43”/75”, 25% haze 49” / 55” / 65”)</a:t>
            </a:r>
          </a:p>
          <a:p>
            <a:r>
              <a:rPr lang="en-US" sz="900" b="0" dirty="0"/>
              <a:t>1.9” chassis depth</a:t>
            </a:r>
          </a:p>
          <a:p>
            <a:r>
              <a:rPr lang="en-US" sz="900" b="0" dirty="0"/>
              <a:t>Integrated speakers</a:t>
            </a:r>
          </a:p>
          <a:p>
            <a:r>
              <a:rPr lang="en-US" sz="900" b="0" dirty="0"/>
              <a:t>NO TUNER</a:t>
            </a:r>
          </a:p>
          <a:p>
            <a:r>
              <a:rPr lang="en-US" sz="900" b="0" dirty="0"/>
              <a:t>DVI-D, DisplayPort 1.2, HDMI 2.0 / HDCP 2.2 (2) </a:t>
            </a:r>
            <a:r>
              <a:rPr lang="en-US" sz="900" b="0" baseline="0" dirty="0"/>
              <a:t>inputs</a:t>
            </a:r>
          </a:p>
          <a:p>
            <a:r>
              <a:rPr lang="en-US" sz="900" b="0" baseline="0" dirty="0"/>
              <a:t>HDMI loop through (HDCP 2.2 up to 4, HDCP 1.4 up to 7)</a:t>
            </a:r>
          </a:p>
          <a:p>
            <a:r>
              <a:rPr lang="en-US" sz="900" b="0" baseline="0" dirty="0"/>
              <a:t>Ethernet and Wi-Fi networking</a:t>
            </a:r>
            <a:endParaRPr lang="en-US" sz="900" b="0" dirty="0"/>
          </a:p>
          <a:p>
            <a:r>
              <a:rPr lang="en-US" sz="900" b="0" dirty="0"/>
              <a:t>Full RS232 and IP control</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16</a:t>
            </a:fld>
            <a:endParaRPr lang="en-US"/>
          </a:p>
        </p:txBody>
      </p:sp>
    </p:spTree>
    <p:extLst>
      <p:ext uri="{BB962C8B-B14F-4D97-AF65-F5344CB8AC3E}">
        <p14:creationId xmlns:p14="http://schemas.microsoft.com/office/powerpoint/2010/main" val="49056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Non glare screen surface (44% haze 85” , 25% haze 98”)</a:t>
            </a:r>
          </a:p>
          <a:p>
            <a:r>
              <a:rPr lang="en-US" sz="900" b="0" dirty="0"/>
              <a:t>85” – 4.14” chassis depth</a:t>
            </a:r>
          </a:p>
          <a:p>
            <a:r>
              <a:rPr lang="en-US" sz="900" b="0" dirty="0"/>
              <a:t>98” – 2.96” chassis depth</a:t>
            </a:r>
          </a:p>
          <a:p>
            <a:r>
              <a:rPr lang="en-US" sz="900" b="0" dirty="0"/>
              <a:t>Integrated speakers</a:t>
            </a:r>
          </a:p>
          <a:p>
            <a:r>
              <a:rPr lang="en-US" sz="900" b="0" dirty="0"/>
              <a:t>NO TUNER</a:t>
            </a:r>
          </a:p>
          <a:p>
            <a:r>
              <a:rPr lang="en-US" sz="900" b="0" dirty="0"/>
              <a:t>HDMI loop through (HDCP 2.2 up to 4, HDCP 1.4 up to 7)</a:t>
            </a:r>
          </a:p>
          <a:p>
            <a:r>
              <a:rPr lang="en-US" sz="900" b="0" dirty="0"/>
              <a:t>DVI-D, HDMI 2.0 / HDCP 2.2 (2), DisplayPort</a:t>
            </a:r>
            <a:r>
              <a:rPr lang="en-US" sz="900" b="0" baseline="0" dirty="0"/>
              <a:t> 1.2 inputs</a:t>
            </a:r>
          </a:p>
          <a:p>
            <a:r>
              <a:rPr lang="en-US" sz="900" b="0" baseline="0" dirty="0"/>
              <a:t>Ethernet and Wi-Fi networking </a:t>
            </a:r>
            <a:endParaRPr lang="en-US" sz="900" b="0" dirty="0"/>
          </a:p>
          <a:p>
            <a:r>
              <a:rPr lang="en-US" sz="900" b="0" dirty="0"/>
              <a:t>Full RS232 and IP control</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17</a:t>
            </a:fld>
            <a:endParaRPr lang="en-US"/>
          </a:p>
        </p:txBody>
      </p:sp>
    </p:spTree>
    <p:extLst>
      <p:ext uri="{BB962C8B-B14F-4D97-AF65-F5344CB8AC3E}">
        <p14:creationId xmlns:p14="http://schemas.microsoft.com/office/powerpoint/2010/main" val="301814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Gloss screen surface (0% haze)</a:t>
            </a:r>
          </a:p>
          <a:p>
            <a:r>
              <a:rPr lang="en-US" sz="900" b="0" dirty="0"/>
              <a:t>1.3” 82”, 1.57” 98” chassis depth</a:t>
            </a:r>
          </a:p>
          <a:p>
            <a:r>
              <a:rPr lang="en-US" sz="900" b="0" dirty="0"/>
              <a:t>Integrated speakers</a:t>
            </a:r>
          </a:p>
          <a:p>
            <a:r>
              <a:rPr lang="en-US" sz="900" b="0" dirty="0"/>
              <a:t>NO TUNER</a:t>
            </a:r>
          </a:p>
          <a:p>
            <a:r>
              <a:rPr lang="en-US" sz="900" b="0" dirty="0"/>
              <a:t>HDMI 2.0 / HDCP 2.2 (4), DisplayPort</a:t>
            </a:r>
            <a:r>
              <a:rPr lang="en-US" sz="900" b="0" baseline="0" dirty="0"/>
              <a:t> 1.2 inputs</a:t>
            </a:r>
          </a:p>
          <a:p>
            <a:r>
              <a:rPr lang="en-US" sz="900" b="0" baseline="0" dirty="0"/>
              <a:t>Wi-Fi and Ethernet networking</a:t>
            </a:r>
            <a:endParaRPr lang="en-US" sz="900" b="0" dirty="0"/>
          </a:p>
          <a:p>
            <a:r>
              <a:rPr lang="en-US" sz="900" b="0" dirty="0"/>
              <a:t>Full RS232 and IP control</a:t>
            </a:r>
          </a:p>
          <a:p>
            <a:r>
              <a:rPr lang="en-US" sz="900" b="0" dirty="0"/>
              <a:t>3-year onsite commercial warranty</a:t>
            </a:r>
          </a:p>
          <a:p>
            <a:r>
              <a:rPr lang="en-US" sz="900" b="0" dirty="0"/>
              <a:t>TABLE STAND INCLUDED</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18</a:t>
            </a:fld>
            <a:endParaRPr lang="en-US"/>
          </a:p>
        </p:txBody>
      </p:sp>
    </p:spTree>
    <p:extLst>
      <p:ext uri="{BB962C8B-B14F-4D97-AF65-F5344CB8AC3E}">
        <p14:creationId xmlns:p14="http://schemas.microsoft.com/office/powerpoint/2010/main" val="179617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a:t>
            </a:r>
            <a:r>
              <a:rPr lang="en-US" b="1" baseline="0" dirty="0"/>
              <a:t> Specs:</a:t>
            </a:r>
          </a:p>
          <a:p>
            <a:pPr marL="0" marR="0" lvl="0" indent="-176716" algn="l" defTabSz="773720" rtl="0" eaLnBrk="1" fontAlgn="base" latinLnBrk="0" hangingPunct="1">
              <a:lnSpc>
                <a:spcPct val="100000"/>
              </a:lnSpc>
              <a:spcBef>
                <a:spcPts val="0"/>
              </a:spcBef>
              <a:spcAft>
                <a:spcPct val="0"/>
              </a:spcAft>
              <a:buClrTx/>
              <a:buSzTx/>
              <a:buFontTx/>
              <a:buNone/>
              <a:tabLst/>
              <a:defRPr/>
            </a:pPr>
            <a:r>
              <a:rPr lang="en-US" altLang="ko-KR" sz="1200" b="0" dirty="0">
                <a:solidFill>
                  <a:prstClr val="black"/>
                </a:solidFill>
                <a:ea typeface="Arial Unicode MS" pitchFamily="50" charset="-127"/>
                <a:cs typeface="Arial" pitchFamily="34" charset="0"/>
              </a:rPr>
              <a:t>Gloss screen surface (2% matte)</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2” chassis depth </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Integrated speaker</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Integrated tuner </a:t>
            </a:r>
            <a:r>
              <a:rPr lang="en-US" sz="1200" b="0" dirty="0"/>
              <a:t>(NTSC/ATSC/Clear QAM)</a:t>
            </a:r>
            <a:endParaRPr lang="en-US" altLang="ko-KR" sz="1200" b="0" dirty="0">
              <a:solidFill>
                <a:prstClr val="black"/>
              </a:solidFill>
              <a:ea typeface="Arial Unicode MS" pitchFamily="50" charset="-127"/>
              <a:cs typeface="Arial" pitchFamily="34" charset="0"/>
            </a:endParaRP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HDMI (2), DVI, VGA, Comp./CVBS inputs</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Ethernet networking</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Full RS232 control</a:t>
            </a:r>
          </a:p>
          <a:p>
            <a:pPr marL="0" lvl="0" indent="-176716" defTabSz="773720">
              <a:spcBef>
                <a:spcPts val="0"/>
              </a:spcBef>
              <a:defRPr/>
            </a:pPr>
            <a:r>
              <a:rPr lang="en-US" altLang="ko-KR" sz="1200" b="0" dirty="0">
                <a:solidFill>
                  <a:prstClr val="black"/>
                </a:solidFill>
                <a:ea typeface="Arial Unicode MS" pitchFamily="50" charset="-127"/>
                <a:cs typeface="Arial" pitchFamily="34" charset="0"/>
              </a:rPr>
              <a:t>3-year onsite commercial warranty</a:t>
            </a:r>
          </a:p>
          <a:p>
            <a:pPr marL="0" marR="0" lvl="0" indent="-176716" algn="l" defTabSz="773720" rtl="0" eaLnBrk="1" fontAlgn="base" latinLnBrk="0" hangingPunct="1">
              <a:lnSpc>
                <a:spcPct val="100000"/>
              </a:lnSpc>
              <a:spcBef>
                <a:spcPts val="0"/>
              </a:spcBef>
              <a:spcAft>
                <a:spcPct val="0"/>
              </a:spcAft>
              <a:buClrTx/>
              <a:buSzTx/>
              <a:buFontTx/>
              <a:buNone/>
              <a:tabLst/>
              <a:defRPr/>
            </a:pPr>
            <a:r>
              <a:rPr lang="en-US" altLang="ko-KR" sz="1200" b="0" dirty="0">
                <a:solidFill>
                  <a:prstClr val="black"/>
                </a:solidFill>
                <a:ea typeface="Arial Unicode MS" pitchFamily="50" charset="-127"/>
                <a:cs typeface="Arial" pitchFamily="34" charset="0"/>
              </a:rPr>
              <a:t>No Wi-Fi onboard</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20</a:t>
            </a:fld>
            <a:endParaRPr lang="en-US"/>
          </a:p>
        </p:txBody>
      </p:sp>
    </p:spTree>
    <p:extLst>
      <p:ext uri="{BB962C8B-B14F-4D97-AF65-F5344CB8AC3E}">
        <p14:creationId xmlns:p14="http://schemas.microsoft.com/office/powerpoint/2010/main" val="3845646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16629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17"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3" name="Content Placeholder 2"/>
          <p:cNvSpPr>
            <a:spLocks noGrp="1"/>
          </p:cNvSpPr>
          <p:nvPr>
            <p:ph sz="quarter" idx="11"/>
          </p:nvPr>
        </p:nvSpPr>
        <p:spPr>
          <a:xfrm>
            <a:off x="4976037" y="1084521"/>
            <a:ext cx="6836735" cy="4859079"/>
          </a:xfrm>
          <a:prstGeom prst="rect">
            <a:avLst/>
          </a:prstGeom>
        </p:spPr>
        <p:txBody>
          <a:bodyPr/>
          <a:lstStyle>
            <a:lvl1pPr>
              <a:defRPr sz="2400"/>
            </a:lvl1pPr>
          </a:lstStyle>
          <a:p>
            <a:pPr lvl="0"/>
            <a:r>
              <a:rPr lang="en-US" dirty="0"/>
              <a:t>Click to edit</a:t>
            </a:r>
          </a:p>
        </p:txBody>
      </p:sp>
      <p:sp>
        <p:nvSpPr>
          <p:cNvPr id="4" name="Footer Placeholder 3"/>
          <p:cNvSpPr>
            <a:spLocks noGrp="1"/>
          </p:cNvSpPr>
          <p:nvPr>
            <p:ph type="ftr" sz="quarter" idx="12"/>
          </p:nvPr>
        </p:nvSpPr>
        <p:spPr/>
        <p:txBody>
          <a:bodyPr/>
          <a:lstStyle/>
          <a:p>
            <a:r>
              <a:rPr lang="en-US"/>
              <a:t>SEA - Confidential</a:t>
            </a:r>
            <a:endParaRPr lang="en-US" dirty="0"/>
          </a:p>
        </p:txBody>
      </p:sp>
      <p:sp>
        <p:nvSpPr>
          <p:cNvPr id="5" name="Slide Number Placeholder 4"/>
          <p:cNvSpPr>
            <a:spLocks noGrp="1"/>
          </p:cNvSpPr>
          <p:nvPr>
            <p:ph type="sldNum" sz="quarter" idx="13"/>
          </p:nvPr>
        </p:nvSpPr>
        <p:spPr/>
        <p:txBody>
          <a:bodyPr/>
          <a:lstStyle/>
          <a:p>
            <a:fld id="{E0B5262C-6049-491D-95C9-12EA2DE456C4}" type="slidenum">
              <a:rPr lang="en-US" smtClean="0"/>
              <a:pPr/>
              <a:t>‹#›</a:t>
            </a:fld>
            <a:endParaRPr lang="en-US"/>
          </a:p>
        </p:txBody>
      </p:sp>
    </p:spTree>
    <p:extLst>
      <p:ext uri="{BB962C8B-B14F-4D97-AF65-F5344CB8AC3E}">
        <p14:creationId xmlns:p14="http://schemas.microsoft.com/office/powerpoint/2010/main" val="182741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395148" y="0"/>
            <a:ext cx="4796852" cy="6858000"/>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52" h="6858000">
                <a:moveTo>
                  <a:pt x="1663908" y="0"/>
                </a:moveTo>
                <a:lnTo>
                  <a:pt x="4796852" y="0"/>
                </a:lnTo>
                <a:lnTo>
                  <a:pt x="4796852" y="6858000"/>
                </a:lnTo>
                <a:lnTo>
                  <a:pt x="0" y="6858000"/>
                </a:lnTo>
                <a:lnTo>
                  <a:pt x="1663908" y="0"/>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4646414" y="1205345"/>
            <a:ext cx="2748733" cy="4972171"/>
          </a:xfrm>
          <a:prstGeom prst="rect">
            <a:avLst/>
          </a:prstGeom>
        </p:spPr>
        <p:txBody>
          <a:bodyPr/>
          <a:lstStyle>
            <a:lvl1pPr>
              <a:defRPr sz="2400"/>
            </a:lvl1pPr>
          </a:lstStyle>
          <a:p>
            <a:pPr lvl="0"/>
            <a:r>
              <a:rPr lang="en-US" dirty="0"/>
              <a:t>Click to edit</a:t>
            </a:r>
          </a:p>
        </p:txBody>
      </p:sp>
      <p:sp>
        <p:nvSpPr>
          <p:cNvPr id="2" name="Footer Placeholder 1"/>
          <p:cNvSpPr>
            <a:spLocks noGrp="1"/>
          </p:cNvSpPr>
          <p:nvPr>
            <p:ph type="ftr" sz="quarter" idx="13"/>
          </p:nvPr>
        </p:nvSpPr>
        <p:spPr/>
        <p:txBody>
          <a:bodyPr/>
          <a:lstStyle/>
          <a:p>
            <a:r>
              <a:rPr lang="en-US"/>
              <a:t>SEA - Confidential</a:t>
            </a:r>
            <a:endParaRPr lang="en-US" dirty="0"/>
          </a:p>
        </p:txBody>
      </p:sp>
    </p:spTree>
    <p:extLst>
      <p:ext uri="{BB962C8B-B14F-4D97-AF65-F5344CB8AC3E}">
        <p14:creationId xmlns:p14="http://schemas.microsoft.com/office/powerpoint/2010/main" val="669274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8984105" y="0"/>
            <a:ext cx="3211954" cy="6869814"/>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954" h="6870700">
                <a:moveTo>
                  <a:pt x="1663908" y="885"/>
                </a:moveTo>
                <a:lnTo>
                  <a:pt x="3208780" y="0"/>
                </a:lnTo>
                <a:cubicBezTo>
                  <a:pt x="3208780" y="2286000"/>
                  <a:pt x="3211954" y="4584700"/>
                  <a:pt x="3211954" y="6870700"/>
                </a:cubicBezTo>
                <a:lnTo>
                  <a:pt x="0" y="6858885"/>
                </a:lnTo>
                <a:lnTo>
                  <a:pt x="1663908" y="885"/>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4646414" y="1205345"/>
            <a:ext cx="4337691" cy="4972171"/>
          </a:xfrm>
          <a:prstGeom prst="rect">
            <a:avLst/>
          </a:prstGeom>
        </p:spPr>
        <p:txBody>
          <a:bodyPr/>
          <a:lstStyle>
            <a:lvl1pPr>
              <a:defRPr sz="2400"/>
            </a:lvl1pPr>
          </a:lstStyle>
          <a:p>
            <a:pPr lvl="0"/>
            <a:r>
              <a:rPr lang="en-US" dirty="0"/>
              <a:t>Click to edit</a:t>
            </a:r>
          </a:p>
        </p:txBody>
      </p:sp>
      <p:sp>
        <p:nvSpPr>
          <p:cNvPr id="2" name="Footer Placeholder 1"/>
          <p:cNvSpPr>
            <a:spLocks noGrp="1"/>
          </p:cNvSpPr>
          <p:nvPr>
            <p:ph type="ftr" sz="quarter" idx="13"/>
          </p:nvPr>
        </p:nvSpPr>
        <p:spPr/>
        <p:txBody>
          <a:bodyPr/>
          <a:lstStyle/>
          <a:p>
            <a:r>
              <a:rPr lang="en-US"/>
              <a:t>SEA - Confidential</a:t>
            </a:r>
            <a:endParaRPr lang="en-US" dirty="0"/>
          </a:p>
        </p:txBody>
      </p:sp>
    </p:spTree>
    <p:extLst>
      <p:ext uri="{BB962C8B-B14F-4D97-AF65-F5344CB8AC3E}">
        <p14:creationId xmlns:p14="http://schemas.microsoft.com/office/powerpoint/2010/main" val="58735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115062" y="-7558"/>
            <a:ext cx="5936866" cy="6877371"/>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 name="connsiteX0" fmla="*/ 1663908 w 4292608"/>
              <a:gd name="connsiteY0" fmla="*/ 885 h 6870700"/>
              <a:gd name="connsiteX1" fmla="*/ 3208780 w 4292608"/>
              <a:gd name="connsiteY1" fmla="*/ 0 h 6870700"/>
              <a:gd name="connsiteX2" fmla="*/ 4292608 w 4292608"/>
              <a:gd name="connsiteY2" fmla="*/ 6870700 h 6870700"/>
              <a:gd name="connsiteX3" fmla="*/ 0 w 4292608"/>
              <a:gd name="connsiteY3" fmla="*/ 6858885 h 6870700"/>
              <a:gd name="connsiteX4" fmla="*/ 1663908 w 4292608"/>
              <a:gd name="connsiteY4" fmla="*/ 885 h 6870700"/>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56288 w 5936866"/>
              <a:gd name="connsiteY0" fmla="*/ 822 h 6878258"/>
              <a:gd name="connsiteX1" fmla="*/ 5936866 w 5936866"/>
              <a:gd name="connsiteY1" fmla="*/ 0 h 6878258"/>
              <a:gd name="connsiteX2" fmla="*/ 4292608 w 5936866"/>
              <a:gd name="connsiteY2" fmla="*/ 6878258 h 6878258"/>
              <a:gd name="connsiteX3" fmla="*/ 0 w 5936866"/>
              <a:gd name="connsiteY3" fmla="*/ 6866443 h 6878258"/>
              <a:gd name="connsiteX4" fmla="*/ 1656288 w 5936866"/>
              <a:gd name="connsiteY4" fmla="*/ 822 h 687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866" h="6878258">
                <a:moveTo>
                  <a:pt x="1656288" y="822"/>
                </a:moveTo>
                <a:lnTo>
                  <a:pt x="5936866" y="0"/>
                </a:lnTo>
                <a:lnTo>
                  <a:pt x="4292608" y="6878258"/>
                </a:lnTo>
                <a:lnTo>
                  <a:pt x="0" y="6866443"/>
                </a:lnTo>
                <a:lnTo>
                  <a:pt x="1656288" y="822"/>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8856921" y="1205346"/>
            <a:ext cx="3094074" cy="4929640"/>
          </a:xfrm>
          <a:prstGeom prst="rect">
            <a:avLst/>
          </a:prstGeom>
        </p:spPr>
        <p:txBody>
          <a:bodyPr/>
          <a:lstStyle>
            <a:lvl1pPr>
              <a:defRPr sz="2400"/>
            </a:lvl1pPr>
          </a:lstStyle>
          <a:p>
            <a:pPr lvl="0"/>
            <a:r>
              <a:rPr lang="en-US" dirty="0"/>
              <a:t>Click to edit</a:t>
            </a:r>
          </a:p>
        </p:txBody>
      </p:sp>
      <p:sp>
        <p:nvSpPr>
          <p:cNvPr id="4" name="Slide Number Placeholder 3"/>
          <p:cNvSpPr>
            <a:spLocks noGrp="1"/>
          </p:cNvSpPr>
          <p:nvPr>
            <p:ph type="sldNum" sz="quarter" idx="14"/>
          </p:nvPr>
        </p:nvSpPr>
        <p:spPr/>
        <p:txBody>
          <a:bodyPr/>
          <a:lstStyle/>
          <a:p>
            <a:fld id="{E0B5262C-6049-491D-95C9-12EA2DE456C4}" type="slidenum">
              <a:rPr lang="en-US" smtClean="0"/>
              <a:pPr/>
              <a:t>‹#›</a:t>
            </a:fld>
            <a:endParaRPr lang="en-US"/>
          </a:p>
        </p:txBody>
      </p:sp>
    </p:spTree>
    <p:extLst>
      <p:ext uri="{BB962C8B-B14F-4D97-AF65-F5344CB8AC3E}">
        <p14:creationId xmlns:p14="http://schemas.microsoft.com/office/powerpoint/2010/main" val="112756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115062" y="-29591"/>
            <a:ext cx="9120741" cy="6921437"/>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 name="connsiteX0" fmla="*/ 1663908 w 4292608"/>
              <a:gd name="connsiteY0" fmla="*/ 885 h 6870700"/>
              <a:gd name="connsiteX1" fmla="*/ 3208780 w 4292608"/>
              <a:gd name="connsiteY1" fmla="*/ 0 h 6870700"/>
              <a:gd name="connsiteX2" fmla="*/ 4292608 w 4292608"/>
              <a:gd name="connsiteY2" fmla="*/ 6870700 h 6870700"/>
              <a:gd name="connsiteX3" fmla="*/ 0 w 4292608"/>
              <a:gd name="connsiteY3" fmla="*/ 6858885 h 6870700"/>
              <a:gd name="connsiteX4" fmla="*/ 1663908 w 4292608"/>
              <a:gd name="connsiteY4" fmla="*/ 885 h 6870700"/>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56288 w 5936866"/>
              <a:gd name="connsiteY0" fmla="*/ 822 h 6878258"/>
              <a:gd name="connsiteX1" fmla="*/ 5936866 w 5936866"/>
              <a:gd name="connsiteY1" fmla="*/ 0 h 6878258"/>
              <a:gd name="connsiteX2" fmla="*/ 4292608 w 5936866"/>
              <a:gd name="connsiteY2" fmla="*/ 6878258 h 6878258"/>
              <a:gd name="connsiteX3" fmla="*/ 0 w 5936866"/>
              <a:gd name="connsiteY3" fmla="*/ 6866443 h 6878258"/>
              <a:gd name="connsiteX4" fmla="*/ 1656288 w 5936866"/>
              <a:gd name="connsiteY4" fmla="*/ 822 h 6878258"/>
              <a:gd name="connsiteX0" fmla="*/ 1656288 w 9120741"/>
              <a:gd name="connsiteY0" fmla="*/ 22858 h 6900294"/>
              <a:gd name="connsiteX1" fmla="*/ 9120741 w 9120741"/>
              <a:gd name="connsiteY1" fmla="*/ 0 h 6900294"/>
              <a:gd name="connsiteX2" fmla="*/ 4292608 w 9120741"/>
              <a:gd name="connsiteY2" fmla="*/ 6900294 h 6900294"/>
              <a:gd name="connsiteX3" fmla="*/ 0 w 9120741"/>
              <a:gd name="connsiteY3" fmla="*/ 6888479 h 6900294"/>
              <a:gd name="connsiteX4" fmla="*/ 1656288 w 9120741"/>
              <a:gd name="connsiteY4" fmla="*/ 22858 h 6900294"/>
              <a:gd name="connsiteX0" fmla="*/ 1656288 w 9120741"/>
              <a:gd name="connsiteY0" fmla="*/ 22858 h 6922330"/>
              <a:gd name="connsiteX1" fmla="*/ 9120741 w 9120741"/>
              <a:gd name="connsiteY1" fmla="*/ 0 h 6922330"/>
              <a:gd name="connsiteX2" fmla="*/ 9106979 w 9120741"/>
              <a:gd name="connsiteY2" fmla="*/ 6922330 h 6922330"/>
              <a:gd name="connsiteX3" fmla="*/ 0 w 9120741"/>
              <a:gd name="connsiteY3" fmla="*/ 6888479 h 6922330"/>
              <a:gd name="connsiteX4" fmla="*/ 1656288 w 9120741"/>
              <a:gd name="connsiteY4" fmla="*/ 22858 h 692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0741" h="6922330">
                <a:moveTo>
                  <a:pt x="1656288" y="22858"/>
                </a:moveTo>
                <a:lnTo>
                  <a:pt x="9120741" y="0"/>
                </a:lnTo>
                <a:cubicBezTo>
                  <a:pt x="9116154" y="2307443"/>
                  <a:pt x="9111566" y="4614887"/>
                  <a:pt x="9106979" y="6922330"/>
                </a:cubicBezTo>
                <a:lnTo>
                  <a:pt x="0" y="6888479"/>
                </a:lnTo>
                <a:lnTo>
                  <a:pt x="1656288" y="22858"/>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Tree>
    <p:extLst>
      <p:ext uri="{BB962C8B-B14F-4D97-AF65-F5344CB8AC3E}">
        <p14:creationId xmlns:p14="http://schemas.microsoft.com/office/powerpoint/2010/main" val="59974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734380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4946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tint val="75000"/>
                  </a:prstClr>
                </a:solidFill>
              </a:rPr>
              <a:t>SEA - Confidential</a:t>
            </a:r>
          </a:p>
        </p:txBody>
      </p:sp>
      <p:sp>
        <p:nvSpPr>
          <p:cNvPr id="6" name="Slide Number Placeholder 5"/>
          <p:cNvSpPr>
            <a:spLocks noGrp="1"/>
          </p:cNvSpPr>
          <p:nvPr>
            <p:ph type="sldNum" sz="quarter" idx="12"/>
          </p:nvPr>
        </p:nvSpPr>
        <p:spPr/>
        <p:txBody>
          <a:bodyPr/>
          <a:lstStyle/>
          <a:p>
            <a:fld id="{B69C8BF4-CD0A-4049-BB59-03323412946A}"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sz="quarter" idx="13"/>
          </p:nvPr>
        </p:nvSpPr>
        <p:spPr>
          <a:xfrm>
            <a:off x="669112" y="1307767"/>
            <a:ext cx="10750255" cy="4891013"/>
          </a:xfrm>
          <a:prstGeom prst="rect">
            <a:avLst/>
          </a:prstGeom>
        </p:spPr>
        <p:txBody>
          <a:bodyPr/>
          <a:lstStyle>
            <a:lvl1pPr>
              <a:defRPr sz="2400">
                <a:latin typeface="Century Gothic" panose="020B0502020202020204" pitchFamily="34" charset="0"/>
              </a:defRPr>
            </a:lvl1pPr>
            <a:lvl2pPr marL="457200" indent="0">
              <a:buNone/>
              <a:defRPr/>
            </a:lvl2pPr>
          </a:lstStyle>
          <a:p>
            <a:pPr lvl="0"/>
            <a:r>
              <a:rPr lang="en-US" dirty="0"/>
              <a:t>Click to edit</a:t>
            </a:r>
          </a:p>
        </p:txBody>
      </p:sp>
      <p:sp>
        <p:nvSpPr>
          <p:cNvPr id="8" name="Title 7"/>
          <p:cNvSpPr>
            <a:spLocks noGrp="1"/>
          </p:cNvSpPr>
          <p:nvPr>
            <p:ph type="title" hasCustomPrompt="1"/>
          </p:nvPr>
        </p:nvSpPr>
        <p:spPr>
          <a:xfrm>
            <a:off x="598967" y="178941"/>
            <a:ext cx="6259033" cy="512171"/>
          </a:xfrm>
          <a:prstGeom prst="rect">
            <a:avLst/>
          </a:prstGeom>
        </p:spPr>
        <p:txBody>
          <a:bodyPr/>
          <a:lstStyle>
            <a:lvl1pPr algn="l">
              <a:defRPr sz="2800" baseline="0">
                <a:solidFill>
                  <a:srgbClr val="00A1CE"/>
                </a:solidFill>
                <a:latin typeface="Century Gothic" panose="020B0502020202020204" pitchFamily="34" charset="0"/>
              </a:defRPr>
            </a:lvl1pPr>
          </a:lstStyle>
          <a:p>
            <a:r>
              <a:rPr lang="en-US" dirty="0"/>
              <a:t>Click to edit Title</a:t>
            </a:r>
          </a:p>
        </p:txBody>
      </p:sp>
    </p:spTree>
    <p:extLst>
      <p:ext uri="{BB962C8B-B14F-4D97-AF65-F5344CB8AC3E}">
        <p14:creationId xmlns:p14="http://schemas.microsoft.com/office/powerpoint/2010/main" val="3826713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light_blue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43"/>
            <a:ext cx="12202925" cy="6864145"/>
          </a:xfrm>
          <a:prstGeom prst="rect">
            <a:avLst/>
          </a:prstGeom>
        </p:spPr>
      </p:pic>
    </p:spTree>
    <p:extLst>
      <p:ext uri="{BB962C8B-B14F-4D97-AF65-F5344CB8AC3E}">
        <p14:creationId xmlns:p14="http://schemas.microsoft.com/office/powerpoint/2010/main" val="423642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5"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045166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7531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SEA - Confidential</a:t>
            </a:r>
          </a:p>
        </p:txBody>
      </p:sp>
      <p:sp>
        <p:nvSpPr>
          <p:cNvPr id="6" name="Slide Number Placeholder 5"/>
          <p:cNvSpPr>
            <a:spLocks noGrp="1"/>
          </p:cNvSpPr>
          <p:nvPr>
            <p:ph type="sldNum" sz="quarter" idx="12"/>
          </p:nvPr>
        </p:nvSpPr>
        <p:spPr/>
        <p:txBody>
          <a:bodyPr/>
          <a:lstStyle/>
          <a:p>
            <a:fld id="{B69C8BF4-CD0A-4049-BB59-03323412946A}" type="slidenum">
              <a:rPr lang="en-US" smtClean="0"/>
              <a:pPr/>
              <a:t>‹#›</a:t>
            </a:fld>
            <a:endParaRPr lang="en-US"/>
          </a:p>
        </p:txBody>
      </p:sp>
      <p:sp>
        <p:nvSpPr>
          <p:cNvPr id="7" name="Content Placeholder 2"/>
          <p:cNvSpPr>
            <a:spLocks noGrp="1"/>
          </p:cNvSpPr>
          <p:nvPr>
            <p:ph sz="quarter" idx="13"/>
          </p:nvPr>
        </p:nvSpPr>
        <p:spPr>
          <a:xfrm>
            <a:off x="173183" y="901931"/>
            <a:ext cx="11845635" cy="5444836"/>
          </a:xfrm>
          <a:prstGeom prst="rect">
            <a:avLst/>
          </a:prstGeom>
        </p:spPr>
        <p:txBody>
          <a:bodyPr/>
          <a:lstStyle>
            <a:lvl1pPr>
              <a:defRPr sz="2400">
                <a:latin typeface="Century Gothic" panose="020B0502020202020204" pitchFamily="34" charset="0"/>
              </a:defRPr>
            </a:lvl1pPr>
            <a:lvl2pPr marL="457200" indent="0">
              <a:buNone/>
              <a:defRPr/>
            </a:lvl2pPr>
          </a:lstStyle>
          <a:p>
            <a:pPr lvl="0"/>
            <a:r>
              <a:rPr lang="en-US" dirty="0"/>
              <a:t>Click to edit</a:t>
            </a:r>
          </a:p>
        </p:txBody>
      </p:sp>
      <p:sp>
        <p:nvSpPr>
          <p:cNvPr id="8" name="Title 7"/>
          <p:cNvSpPr>
            <a:spLocks noGrp="1"/>
          </p:cNvSpPr>
          <p:nvPr>
            <p:ph type="title" hasCustomPrompt="1"/>
          </p:nvPr>
        </p:nvSpPr>
        <p:spPr>
          <a:xfrm>
            <a:off x="49877" y="37407"/>
            <a:ext cx="6808124" cy="621813"/>
          </a:xfrm>
          <a:prstGeom prst="rect">
            <a:avLst/>
          </a:prstGeom>
        </p:spPr>
        <p:txBody>
          <a:bodyPr anchor="ctr"/>
          <a:lstStyle>
            <a:lvl1pPr algn="l">
              <a:defRPr sz="2800" baseline="0">
                <a:solidFill>
                  <a:srgbClr val="00A1CE"/>
                </a:solidFill>
                <a:latin typeface="Century Gothic" panose="020B0502020202020204" pitchFamily="34" charset="0"/>
              </a:defRPr>
            </a:lvl1pPr>
          </a:lstStyle>
          <a:p>
            <a:r>
              <a:rPr lang="en-US" dirty="0"/>
              <a:t>Click to edit Title</a:t>
            </a:r>
          </a:p>
        </p:txBody>
      </p:sp>
    </p:spTree>
    <p:extLst>
      <p:ext uri="{BB962C8B-B14F-4D97-AF65-F5344CB8AC3E}">
        <p14:creationId xmlns:p14="http://schemas.microsoft.com/office/powerpoint/2010/main" val="382671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221503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383011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835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1" descr="Samsung_Business_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0876" y="6373813"/>
            <a:ext cx="96918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1058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5"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21382550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27028" y="3608311"/>
            <a:ext cx="5567216" cy="2009345"/>
            <a:chOff x="-38179" y="1042458"/>
            <a:chExt cx="5427754" cy="3088659"/>
          </a:xfrm>
        </p:grpSpPr>
        <p:sp>
          <p:nvSpPr>
            <p:cNvPr id="3"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4"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Tree>
    <p:extLst>
      <p:ext uri="{BB962C8B-B14F-4D97-AF65-F5344CB8AC3E}">
        <p14:creationId xmlns:p14="http://schemas.microsoft.com/office/powerpoint/2010/main" val="564826799"/>
      </p:ext>
    </p:extLst>
  </p:cSld>
  <p:clrMap bg1="lt1" tx1="dk1" bg2="lt2" tx2="dk2" accent1="accent1" accent2="accent2" accent3="accent3" accent4="accent4" accent5="accent5" accent6="accent6" hlink="hlink" folHlink="folHlink"/>
  <p:sldLayoutIdLst>
    <p:sldLayoutId id="2147483705" r:id="rId1"/>
    <p:sldLayoutId id="2147483726" r:id="rId2"/>
    <p:sldLayoutId id="214748398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r>
              <a:rPr lang="en-US"/>
              <a:t>SEA - Confidential</a:t>
            </a:r>
          </a:p>
        </p:txBody>
      </p:sp>
      <p:sp>
        <p:nvSpPr>
          <p:cNvPr id="6" name="Slide Number Placeholder 5"/>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9C8BF4-CD0A-4049-BB59-03323412946A}" type="slidenum">
              <a:rPr lang="en-US" smtClean="0"/>
              <a:pPr/>
              <a:t>‹#›</a:t>
            </a:fld>
            <a:endParaRPr lang="en-US"/>
          </a:p>
        </p:txBody>
      </p:sp>
      <p:sp>
        <p:nvSpPr>
          <p:cNvPr id="7" name="Rectangle 2"/>
          <p:cNvSpPr/>
          <p:nvPr/>
        </p:nvSpPr>
        <p:spPr>
          <a:xfrm flipV="1">
            <a:off x="6045516" y="-10781"/>
            <a:ext cx="1187761" cy="732078"/>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latin typeface="Calibri"/>
            </a:endParaRPr>
          </a:p>
        </p:txBody>
      </p:sp>
      <p:sp>
        <p:nvSpPr>
          <p:cNvPr id="8" name="Rectangle 7"/>
          <p:cNvSpPr/>
          <p:nvPr/>
        </p:nvSpPr>
        <p:spPr>
          <a:xfrm>
            <a:off x="-10162" y="-10781"/>
            <a:ext cx="6252211" cy="7320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obyčejné" charset="0"/>
            </a:endParaRPr>
          </a:p>
        </p:txBody>
      </p:sp>
      <p:sp>
        <p:nvSpPr>
          <p:cNvPr id="9" name="Rectangle 2"/>
          <p:cNvSpPr/>
          <p:nvPr/>
        </p:nvSpPr>
        <p:spPr>
          <a:xfrm flipV="1">
            <a:off x="5935657" y="-10781"/>
            <a:ext cx="1187761" cy="732078"/>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latin typeface="Calibri"/>
            </a:endParaRPr>
          </a:p>
        </p:txBody>
      </p:sp>
      <p:pic>
        <p:nvPicPr>
          <p:cNvPr id="10" name="Picture 1" descr="Samsung-Blac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Tree>
    <p:extLst>
      <p:ext uri="{BB962C8B-B14F-4D97-AF65-F5344CB8AC3E}">
        <p14:creationId xmlns:p14="http://schemas.microsoft.com/office/powerpoint/2010/main" val="2291847072"/>
      </p:ext>
    </p:extLst>
  </p:cSld>
  <p:clrMap bg1="lt1" tx1="dk1" bg2="lt2" tx2="dk2" accent1="accent1" accent2="accent2" accent3="accent3" accent4="accent4" accent5="accent5" accent6="accent6" hlink="hlink" folHlink="folHlink"/>
  <p:sldLayoutIdLst>
    <p:sldLayoutId id="2147483724" r:id="rId1"/>
    <p:sldLayoutId id="2147483984" r:id="rId2"/>
    <p:sldLayoutId id="2147483985" r:id="rId3"/>
    <p:sldLayoutId id="2147483986" r:id="rId4"/>
    <p:sldLayoutId id="2147483990" r:id="rId5"/>
    <p:sldLayoutId id="2147483991"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2"/>
          <p:cNvSpPr/>
          <p:nvPr/>
        </p:nvSpPr>
        <p:spPr>
          <a:xfrm flipV="1">
            <a:off x="337381" y="2443396"/>
            <a:ext cx="3965822" cy="441460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2320831 w 6736622"/>
              <a:gd name="connsiteY3" fmla="*/ 5157009 h 5157009"/>
              <a:gd name="connsiteX4" fmla="*/ 0 w 6736622"/>
              <a:gd name="connsiteY4" fmla="*/ 0 h 5157009"/>
              <a:gd name="connsiteX0" fmla="*/ 65979 w 4415791"/>
              <a:gd name="connsiteY0" fmla="*/ 0 h 5157009"/>
              <a:gd name="connsiteX1" fmla="*/ 3217535 w 4415791"/>
              <a:gd name="connsiteY1" fmla="*/ 0 h 5157009"/>
              <a:gd name="connsiteX2" fmla="*/ 4415791 w 4415791"/>
              <a:gd name="connsiteY2" fmla="*/ 5152735 h 5157009"/>
              <a:gd name="connsiteX3" fmla="*/ 0 w 4415791"/>
              <a:gd name="connsiteY3" fmla="*/ 5157009 h 5157009"/>
              <a:gd name="connsiteX4" fmla="*/ 65979 w 4415791"/>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5791" h="5157009">
                <a:moveTo>
                  <a:pt x="65979" y="0"/>
                </a:moveTo>
                <a:lnTo>
                  <a:pt x="3217535" y="0"/>
                </a:lnTo>
                <a:lnTo>
                  <a:pt x="4415791" y="5152735"/>
                </a:lnTo>
                <a:lnTo>
                  <a:pt x="0" y="5157009"/>
                </a:lnTo>
                <a:lnTo>
                  <a:pt x="65979"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7" name="Rectangle 4"/>
          <p:cNvSpPr/>
          <p:nvPr/>
        </p:nvSpPr>
        <p:spPr>
          <a:xfrm flipV="1">
            <a:off x="-11430" y="-1779"/>
            <a:ext cx="4794972" cy="6875020"/>
          </a:xfrm>
          <a:custGeom>
            <a:avLst/>
            <a:gdLst>
              <a:gd name="connsiteX0" fmla="*/ 0 w 2749393"/>
              <a:gd name="connsiteY0" fmla="*/ 0 h 5143500"/>
              <a:gd name="connsiteX1" fmla="*/ 2749393 w 2749393"/>
              <a:gd name="connsiteY1" fmla="*/ 0 h 5143500"/>
              <a:gd name="connsiteX2" fmla="*/ 2749393 w 2749393"/>
              <a:gd name="connsiteY2" fmla="*/ 5143500 h 5143500"/>
              <a:gd name="connsiteX3" fmla="*/ 0 w 2749393"/>
              <a:gd name="connsiteY3" fmla="*/ 5143500 h 5143500"/>
              <a:gd name="connsiteX4" fmla="*/ 0 w 2749393"/>
              <a:gd name="connsiteY4" fmla="*/ 0 h 5143500"/>
              <a:gd name="connsiteX0" fmla="*/ 0 w 4172937"/>
              <a:gd name="connsiteY0" fmla="*/ 0 h 5143500"/>
              <a:gd name="connsiteX1" fmla="*/ 2749393 w 4172937"/>
              <a:gd name="connsiteY1" fmla="*/ 0 h 5143500"/>
              <a:gd name="connsiteX2" fmla="*/ 4172937 w 4172937"/>
              <a:gd name="connsiteY2" fmla="*/ 5143500 h 5143500"/>
              <a:gd name="connsiteX3" fmla="*/ 0 w 4172937"/>
              <a:gd name="connsiteY3" fmla="*/ 5143500 h 5143500"/>
              <a:gd name="connsiteX4" fmla="*/ 0 w 4172937"/>
              <a:gd name="connsiteY4" fmla="*/ 0 h 5143500"/>
              <a:gd name="connsiteX0" fmla="*/ 0 w 4172937"/>
              <a:gd name="connsiteY0" fmla="*/ 0 h 5143500"/>
              <a:gd name="connsiteX1" fmla="*/ 2372242 w 4172937"/>
              <a:gd name="connsiteY1" fmla="*/ 7697 h 5143500"/>
              <a:gd name="connsiteX2" fmla="*/ 4172937 w 4172937"/>
              <a:gd name="connsiteY2" fmla="*/ 5143500 h 5143500"/>
              <a:gd name="connsiteX3" fmla="*/ 0 w 4172937"/>
              <a:gd name="connsiteY3" fmla="*/ 5143500 h 5143500"/>
              <a:gd name="connsiteX4" fmla="*/ 0 w 4172937"/>
              <a:gd name="connsiteY4" fmla="*/ 0 h 5143500"/>
              <a:gd name="connsiteX0" fmla="*/ 0 w 3587967"/>
              <a:gd name="connsiteY0" fmla="*/ 0 h 5143500"/>
              <a:gd name="connsiteX1" fmla="*/ 2372242 w 3587967"/>
              <a:gd name="connsiteY1" fmla="*/ 7697 h 5143500"/>
              <a:gd name="connsiteX2" fmla="*/ 3587967 w 3587967"/>
              <a:gd name="connsiteY2" fmla="*/ 5143500 h 5143500"/>
              <a:gd name="connsiteX3" fmla="*/ 0 w 3587967"/>
              <a:gd name="connsiteY3" fmla="*/ 5143500 h 5143500"/>
              <a:gd name="connsiteX4" fmla="*/ 0 w 3587967"/>
              <a:gd name="connsiteY4" fmla="*/ 0 h 5143500"/>
              <a:gd name="connsiteX0" fmla="*/ 0 w 3587967"/>
              <a:gd name="connsiteY0" fmla="*/ 1780 h 5145280"/>
              <a:gd name="connsiteX1" fmla="*/ 2343808 w 3587967"/>
              <a:gd name="connsiteY1" fmla="*/ 0 h 5145280"/>
              <a:gd name="connsiteX2" fmla="*/ 3587967 w 3587967"/>
              <a:gd name="connsiteY2" fmla="*/ 5145280 h 5145280"/>
              <a:gd name="connsiteX3" fmla="*/ 0 w 3587967"/>
              <a:gd name="connsiteY3" fmla="*/ 5145280 h 5145280"/>
              <a:gd name="connsiteX4" fmla="*/ 0 w 3587967"/>
              <a:gd name="connsiteY4" fmla="*/ 1780 h 5145280"/>
              <a:gd name="connsiteX0" fmla="*/ 0 w 3596540"/>
              <a:gd name="connsiteY0" fmla="*/ 0 h 5152073"/>
              <a:gd name="connsiteX1" fmla="*/ 2352381 w 3596540"/>
              <a:gd name="connsiteY1" fmla="*/ 6793 h 5152073"/>
              <a:gd name="connsiteX2" fmla="*/ 3596540 w 3596540"/>
              <a:gd name="connsiteY2" fmla="*/ 5152073 h 5152073"/>
              <a:gd name="connsiteX3" fmla="*/ 8573 w 3596540"/>
              <a:gd name="connsiteY3" fmla="*/ 5152073 h 5152073"/>
              <a:gd name="connsiteX4" fmla="*/ 0 w 3596540"/>
              <a:gd name="connsiteY4" fmla="*/ 0 h 5152073"/>
              <a:gd name="connsiteX0" fmla="*/ 0 w 3596540"/>
              <a:gd name="connsiteY0" fmla="*/ 4638 h 5156711"/>
              <a:gd name="connsiteX1" fmla="*/ 2349523 w 3596540"/>
              <a:gd name="connsiteY1" fmla="*/ 0 h 5156711"/>
              <a:gd name="connsiteX2" fmla="*/ 3596540 w 3596540"/>
              <a:gd name="connsiteY2" fmla="*/ 5156711 h 5156711"/>
              <a:gd name="connsiteX3" fmla="*/ 8573 w 3596540"/>
              <a:gd name="connsiteY3" fmla="*/ 5156711 h 5156711"/>
              <a:gd name="connsiteX4" fmla="*/ 0 w 3596540"/>
              <a:gd name="connsiteY4" fmla="*/ 4638 h 515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540" h="5156711">
                <a:moveTo>
                  <a:pt x="0" y="4638"/>
                </a:moveTo>
                <a:lnTo>
                  <a:pt x="2349523" y="0"/>
                </a:lnTo>
                <a:lnTo>
                  <a:pt x="3596540" y="5156711"/>
                </a:lnTo>
                <a:lnTo>
                  <a:pt x="8573" y="5156711"/>
                </a:lnTo>
                <a:cubicBezTo>
                  <a:pt x="5715" y="3439353"/>
                  <a:pt x="2858" y="1721996"/>
                  <a:pt x="0" y="463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latin typeface="Century Gothic"/>
              <a:cs typeface="Century Gothic"/>
            </a:endParaRPr>
          </a:p>
        </p:txBody>
      </p:sp>
      <p:pic>
        <p:nvPicPr>
          <p:cNvPr id="9" name="Picture 1" descr="Samsung-Black.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
        <p:nvSpPr>
          <p:cNvPr id="2" name="Footer Placeholder 1"/>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SEA - Confidential</a:t>
            </a:r>
          </a:p>
        </p:txBody>
      </p:sp>
      <p:sp>
        <p:nvSpPr>
          <p:cNvPr id="3" name="Slide Number Placeholder 2"/>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5262C-6049-491D-95C9-12EA2DE456C4}" type="slidenum">
              <a:rPr lang="en-US" smtClean="0"/>
              <a:pPr/>
              <a:t>‹#›</a:t>
            </a:fld>
            <a:endParaRPr lang="en-US" dirty="0"/>
          </a:p>
        </p:txBody>
      </p:sp>
    </p:spTree>
    <p:extLst>
      <p:ext uri="{BB962C8B-B14F-4D97-AF65-F5344CB8AC3E}">
        <p14:creationId xmlns:p14="http://schemas.microsoft.com/office/powerpoint/2010/main" val="9228580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67" r:id="rId4"/>
    <p:sldLayoutId id="2147483672" r:id="rId5"/>
    <p:sldLayoutId id="2147483983" r:id="rId6"/>
    <p:sldLayoutId id="2147483987"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r>
              <a:rPr lang="en-US">
                <a:solidFill>
                  <a:prstClr val="black">
                    <a:tint val="75000"/>
                  </a:prstClr>
                </a:solidFill>
              </a:rPr>
              <a:t>SEA - Confidential</a:t>
            </a:r>
          </a:p>
        </p:txBody>
      </p:sp>
      <p:sp>
        <p:nvSpPr>
          <p:cNvPr id="6" name="Slide Number Placeholder 5"/>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9C8BF4-CD0A-4049-BB59-03323412946A}" type="slidenum">
              <a:rPr lang="en-US" smtClean="0">
                <a:solidFill>
                  <a:prstClr val="black">
                    <a:tint val="75000"/>
                  </a:prstClr>
                </a:solidFill>
              </a:rPr>
              <a:pPr/>
              <a:t>‹#›</a:t>
            </a:fld>
            <a:endParaRPr lang="en-US">
              <a:solidFill>
                <a:prstClr val="black">
                  <a:tint val="75000"/>
                </a:prstClr>
              </a:solidFill>
            </a:endParaRPr>
          </a:p>
        </p:txBody>
      </p:sp>
      <p:sp>
        <p:nvSpPr>
          <p:cNvPr id="7" name="Rectangle 2"/>
          <p:cNvSpPr/>
          <p:nvPr/>
        </p:nvSpPr>
        <p:spPr>
          <a:xfrm flipV="1">
            <a:off x="6045516" y="-10781"/>
            <a:ext cx="1187761" cy="909257"/>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endParaRPr>
          </a:p>
        </p:txBody>
      </p:sp>
      <p:sp>
        <p:nvSpPr>
          <p:cNvPr id="8" name="Rectangle 7"/>
          <p:cNvSpPr/>
          <p:nvPr/>
        </p:nvSpPr>
        <p:spPr>
          <a:xfrm>
            <a:off x="-10162" y="-10781"/>
            <a:ext cx="6252211" cy="9092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obyčejné" charset="0"/>
            </a:endParaRPr>
          </a:p>
        </p:txBody>
      </p:sp>
      <p:sp>
        <p:nvSpPr>
          <p:cNvPr id="9" name="Rectangle 2"/>
          <p:cNvSpPr/>
          <p:nvPr/>
        </p:nvSpPr>
        <p:spPr>
          <a:xfrm flipV="1">
            <a:off x="5935657" y="-10781"/>
            <a:ext cx="1187761" cy="909257"/>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endParaRPr>
          </a:p>
        </p:txBody>
      </p:sp>
      <p:pic>
        <p:nvPicPr>
          <p:cNvPr id="10" name="Picture 1" descr="Samsung-Blac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Tree>
    <p:extLst>
      <p:ext uri="{BB962C8B-B14F-4D97-AF65-F5344CB8AC3E}">
        <p14:creationId xmlns:p14="http://schemas.microsoft.com/office/powerpoint/2010/main" val="2291847072"/>
      </p:ext>
    </p:extLst>
  </p:cSld>
  <p:clrMap bg1="lt1" tx1="dk1" bg2="lt2" tx2="dk2" accent1="accent1" accent2="accent2" accent3="accent3" accent4="accent4" accent5="accent5" accent6="accent6" hlink="hlink" folHlink="folHlink"/>
  <p:sldLayoutIdLst>
    <p:sldLayoutId id="2147483917" r:id="rId1"/>
    <p:sldLayoutId id="2147483918"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4.xml"/><Relationship Id="rId4" Type="http://schemas.openxmlformats.org/officeDocument/2006/relationships/image" Target="../media/image127.jpg"/></Relationships>
</file>

<file path=ppt/slides/_rels/slide10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10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jpeg"/><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wmf"/><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emf"/><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9.png"/><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9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23.jpeg"/><Relationship Id="rId4" Type="http://schemas.openxmlformats.org/officeDocument/2006/relationships/image" Target="../media/image1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4F3A2DA-FCDA-467A-9457-8A2AEE4E487F}"/>
              </a:ext>
            </a:extLst>
          </p:cNvPr>
          <p:cNvSpPr>
            <a:spLocks noGrp="1"/>
          </p:cNvSpPr>
          <p:nvPr>
            <p:ph type="body" sz="quarter" idx="10"/>
          </p:nvPr>
        </p:nvSpPr>
        <p:spPr>
          <a:xfrm>
            <a:off x="394447" y="2243579"/>
            <a:ext cx="3284419" cy="2519807"/>
          </a:xfrm>
        </p:spPr>
        <p:txBody>
          <a:bodyPr/>
          <a:lstStyle/>
          <a:p>
            <a:r>
              <a:rPr lang="en-US"/>
              <a:t>Q4 </a:t>
            </a:r>
            <a:r>
              <a:rPr lang="en-US" dirty="0"/>
              <a:t>2019</a:t>
            </a:r>
          </a:p>
        </p:txBody>
      </p:sp>
      <p:sp>
        <p:nvSpPr>
          <p:cNvPr id="8" name="Title 7">
            <a:extLst>
              <a:ext uri="{FF2B5EF4-FFF2-40B4-BE49-F238E27FC236}">
                <a16:creationId xmlns:a16="http://schemas.microsoft.com/office/drawing/2014/main" id="{C619B5EB-16D6-41F7-8094-313F4239925F}"/>
              </a:ext>
            </a:extLst>
          </p:cNvPr>
          <p:cNvSpPr>
            <a:spLocks noGrp="1"/>
          </p:cNvSpPr>
          <p:nvPr>
            <p:ph type="title"/>
          </p:nvPr>
        </p:nvSpPr>
        <p:spPr>
          <a:xfrm>
            <a:off x="394448" y="756029"/>
            <a:ext cx="3284418" cy="449316"/>
          </a:xfrm>
        </p:spPr>
        <p:txBody>
          <a:bodyPr/>
          <a:lstStyle/>
          <a:p>
            <a:r>
              <a:rPr lang="en-US" dirty="0"/>
              <a:t>Samsung LFD:</a:t>
            </a:r>
            <a:br>
              <a:rPr lang="en-US" dirty="0"/>
            </a:br>
            <a:r>
              <a:rPr lang="en-US" dirty="0"/>
              <a:t>Benefits Beyond Features</a:t>
            </a:r>
          </a:p>
        </p:txBody>
      </p:sp>
    </p:spTree>
    <p:extLst>
      <p:ext uri="{BB962C8B-B14F-4D97-AF65-F5344CB8AC3E}">
        <p14:creationId xmlns:p14="http://schemas.microsoft.com/office/powerpoint/2010/main" val="251623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F82196-36AB-4E6A-822D-8EC0AEF61EF8}"/>
              </a:ext>
            </a:extLst>
          </p:cNvPr>
          <p:cNvSpPr>
            <a:spLocks noGrp="1"/>
          </p:cNvSpPr>
          <p:nvPr>
            <p:ph type="body" sz="quarter" idx="11"/>
          </p:nvPr>
        </p:nvSpPr>
        <p:spPr>
          <a:xfrm>
            <a:off x="382403" y="3846785"/>
            <a:ext cx="4135168" cy="751039"/>
          </a:xfrm>
        </p:spPr>
        <p:txBody>
          <a:bodyPr/>
          <a:lstStyle/>
          <a:p>
            <a:r>
              <a:rPr lang="en-US" dirty="0"/>
              <a:t>LFD Product Line Overview</a:t>
            </a:r>
          </a:p>
        </p:txBody>
      </p:sp>
    </p:spTree>
    <p:extLst>
      <p:ext uri="{BB962C8B-B14F-4D97-AF65-F5344CB8AC3E}">
        <p14:creationId xmlns:p14="http://schemas.microsoft.com/office/powerpoint/2010/main" val="2161257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solidFill>
                  <a:srgbClr val="007AC2"/>
                </a:solidFill>
              </a:rPr>
              <a:t>UHF5, UDE, UHF-E, UMH-E, UHN-E, UMN-E, and VRM-U series LFDs can accept up to 4K UHD resolution input for videowalls.</a:t>
            </a:r>
          </a:p>
          <a:p>
            <a:r>
              <a:rPr lang="en-US" sz="1800" dirty="0"/>
              <a:t>This increases the input resolution of videowalls created using the onboard processor from 1080P to 4K across the entire array, up to 5x5. </a:t>
            </a:r>
          </a:p>
        </p:txBody>
      </p:sp>
      <p:sp>
        <p:nvSpPr>
          <p:cNvPr id="2" name="Title 1"/>
          <p:cNvSpPr>
            <a:spLocks noGrp="1"/>
          </p:cNvSpPr>
          <p:nvPr>
            <p:ph type="title"/>
          </p:nvPr>
        </p:nvSpPr>
        <p:spPr/>
        <p:txBody>
          <a:bodyPr/>
          <a:lstStyle/>
          <a:p>
            <a:r>
              <a:rPr lang="en-US" dirty="0"/>
              <a:t>UHD Loop Through </a:t>
            </a:r>
          </a:p>
        </p:txBody>
      </p:sp>
      <p:pic>
        <p:nvPicPr>
          <p:cNvPr id="19458" name="Picture 2" descr="http://displaysolutions.samsung.com/static/images/feature/ud55e-b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080" y="2641126"/>
            <a:ext cx="6661840" cy="355645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466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1800" dirty="0">
                <a:solidFill>
                  <a:srgbClr val="007AC2"/>
                </a:solidFill>
              </a:rPr>
              <a:t>Samsung’s Color Expert Pro technology is a cutting-edge solution that allows users to ensure vibrant, uniform picture quality across their displays – even after installation. </a:t>
            </a:r>
            <a:br>
              <a:rPr lang="en-US" sz="1800" dirty="0"/>
            </a:br>
            <a:r>
              <a:rPr lang="en-US" sz="1800" dirty="0"/>
              <a:t>The technology is the last step in the rigorous three-part approach that Samsung takes to make sure that all its displays exude highest picture quality.</a:t>
            </a:r>
          </a:p>
        </p:txBody>
      </p:sp>
      <p:sp>
        <p:nvSpPr>
          <p:cNvPr id="3" name="Title 2"/>
          <p:cNvSpPr>
            <a:spLocks noGrp="1"/>
          </p:cNvSpPr>
          <p:nvPr>
            <p:ph type="title"/>
          </p:nvPr>
        </p:nvSpPr>
        <p:spPr/>
        <p:txBody>
          <a:bodyPr>
            <a:normAutofit/>
          </a:bodyPr>
          <a:lstStyle/>
          <a:p>
            <a:r>
              <a:rPr lang="en-US" dirty="0">
                <a:effectLst>
                  <a:outerShdw blurRad="50800" dist="12700" dir="2700000" algn="tl" rotWithShape="0">
                    <a:prstClr val="black">
                      <a:alpha val="40000"/>
                    </a:prstClr>
                  </a:outerShdw>
                </a:effectLst>
              </a:rPr>
              <a:t>Color Expert Pro Technology</a:t>
            </a:r>
          </a:p>
        </p:txBody>
      </p:sp>
      <p:pic>
        <p:nvPicPr>
          <p:cNvPr id="5" name="Picture 4" descr="A close up of a sign&#10;&#10;Description automatically generated">
            <a:extLst>
              <a:ext uri="{FF2B5EF4-FFF2-40B4-BE49-F238E27FC236}">
                <a16:creationId xmlns:a16="http://schemas.microsoft.com/office/drawing/2014/main" id="{6D454D9A-5374-46DA-8136-A19EE99F5386}"/>
              </a:ext>
            </a:extLst>
          </p:cNvPr>
          <p:cNvPicPr>
            <a:picLocks noChangeAspect="1"/>
          </p:cNvPicPr>
          <p:nvPr/>
        </p:nvPicPr>
        <p:blipFill>
          <a:blip r:embed="rId2"/>
          <a:stretch>
            <a:fillRect/>
          </a:stretch>
        </p:blipFill>
        <p:spPr>
          <a:xfrm>
            <a:off x="1168108" y="2697584"/>
            <a:ext cx="1143000" cy="857250"/>
          </a:xfrm>
          <a:prstGeom prst="rect">
            <a:avLst/>
          </a:prstGeom>
        </p:spPr>
      </p:pic>
      <p:pic>
        <p:nvPicPr>
          <p:cNvPr id="7" name="Picture 6" descr="A close up of a sign&#10;&#10;Description automatically generated">
            <a:extLst>
              <a:ext uri="{FF2B5EF4-FFF2-40B4-BE49-F238E27FC236}">
                <a16:creationId xmlns:a16="http://schemas.microsoft.com/office/drawing/2014/main" id="{9AD2D250-26AA-4B2B-B96F-559A15552CAF}"/>
              </a:ext>
            </a:extLst>
          </p:cNvPr>
          <p:cNvPicPr>
            <a:picLocks noChangeAspect="1"/>
          </p:cNvPicPr>
          <p:nvPr/>
        </p:nvPicPr>
        <p:blipFill>
          <a:blip r:embed="rId3"/>
          <a:stretch>
            <a:fillRect/>
          </a:stretch>
        </p:blipFill>
        <p:spPr>
          <a:xfrm>
            <a:off x="9784554" y="2697584"/>
            <a:ext cx="1143000" cy="857250"/>
          </a:xfrm>
          <a:prstGeom prst="rect">
            <a:avLst/>
          </a:prstGeom>
        </p:spPr>
      </p:pic>
      <p:pic>
        <p:nvPicPr>
          <p:cNvPr id="9" name="Picture 8">
            <a:extLst>
              <a:ext uri="{FF2B5EF4-FFF2-40B4-BE49-F238E27FC236}">
                <a16:creationId xmlns:a16="http://schemas.microsoft.com/office/drawing/2014/main" id="{2430382E-D0EC-449E-8377-DB73F4579200}"/>
              </a:ext>
            </a:extLst>
          </p:cNvPr>
          <p:cNvPicPr>
            <a:picLocks noChangeAspect="1"/>
          </p:cNvPicPr>
          <p:nvPr/>
        </p:nvPicPr>
        <p:blipFill>
          <a:blip r:embed="rId4"/>
          <a:stretch>
            <a:fillRect/>
          </a:stretch>
        </p:blipFill>
        <p:spPr>
          <a:xfrm>
            <a:off x="5476331" y="2697584"/>
            <a:ext cx="1143000" cy="857250"/>
          </a:xfrm>
          <a:prstGeom prst="rect">
            <a:avLst/>
          </a:prstGeom>
        </p:spPr>
      </p:pic>
      <p:sp>
        <p:nvSpPr>
          <p:cNvPr id="11" name="Rectangle 10">
            <a:extLst>
              <a:ext uri="{FF2B5EF4-FFF2-40B4-BE49-F238E27FC236}">
                <a16:creationId xmlns:a16="http://schemas.microsoft.com/office/drawing/2014/main" id="{C2E41A36-E320-4CCB-9565-994648CD2608}"/>
              </a:ext>
            </a:extLst>
          </p:cNvPr>
          <p:cNvSpPr/>
          <p:nvPr/>
        </p:nvSpPr>
        <p:spPr>
          <a:xfrm>
            <a:off x="326691" y="3862877"/>
            <a:ext cx="2825835" cy="1569660"/>
          </a:xfrm>
          <a:prstGeom prst="rect">
            <a:avLst/>
          </a:prstGeom>
        </p:spPr>
        <p:txBody>
          <a:bodyPr wrap="square">
            <a:spAutoFit/>
          </a:bodyPr>
          <a:lstStyle/>
          <a:p>
            <a:r>
              <a:rPr lang="en-US" sz="1600" b="1" dirty="0">
                <a:solidFill>
                  <a:srgbClr val="007AC2"/>
                </a:solidFill>
                <a:latin typeface="Century Gothic" panose="020B0502020202020204" pitchFamily="34" charset="0"/>
              </a:rPr>
              <a:t>Factory Calibration </a:t>
            </a:r>
          </a:p>
          <a:p>
            <a:r>
              <a:rPr lang="en-US" sz="1600" dirty="0">
                <a:latin typeface="Century Gothic" panose="020B0502020202020204" pitchFamily="34" charset="0"/>
              </a:rPr>
              <a:t>Samsung’s multistep factory tuning works to enable uniform brightness and color across video wall displays.</a:t>
            </a:r>
          </a:p>
        </p:txBody>
      </p:sp>
      <p:sp>
        <p:nvSpPr>
          <p:cNvPr id="15" name="Rectangle 14">
            <a:extLst>
              <a:ext uri="{FF2B5EF4-FFF2-40B4-BE49-F238E27FC236}">
                <a16:creationId xmlns:a16="http://schemas.microsoft.com/office/drawing/2014/main" id="{80059244-919E-4A8A-9BC3-40F3753CD1CF}"/>
              </a:ext>
            </a:extLst>
          </p:cNvPr>
          <p:cNvSpPr/>
          <p:nvPr/>
        </p:nvSpPr>
        <p:spPr>
          <a:xfrm>
            <a:off x="4634914" y="3862877"/>
            <a:ext cx="2825835" cy="1323439"/>
          </a:xfrm>
          <a:prstGeom prst="rect">
            <a:avLst/>
          </a:prstGeom>
        </p:spPr>
        <p:txBody>
          <a:bodyPr wrap="square">
            <a:spAutoFit/>
          </a:bodyPr>
          <a:lstStyle/>
          <a:p>
            <a:r>
              <a:rPr lang="en-US" sz="1600" b="1" dirty="0">
                <a:solidFill>
                  <a:srgbClr val="007AC2"/>
                </a:solidFill>
                <a:latin typeface="Century Gothic" panose="020B0502020202020204" pitchFamily="34" charset="0"/>
              </a:rPr>
              <a:t>ACM Chipset </a:t>
            </a:r>
          </a:p>
          <a:p>
            <a:r>
              <a:rPr lang="en-US" sz="1600" dirty="0">
                <a:latin typeface="Century Gothic" panose="020B0502020202020204" pitchFamily="34" charset="0"/>
              </a:rPr>
              <a:t>ACM IC is embedded to enable more delicate and accurate calibration than conventional solutions.</a:t>
            </a:r>
          </a:p>
        </p:txBody>
      </p:sp>
      <p:sp>
        <p:nvSpPr>
          <p:cNvPr id="16" name="Rectangle 15">
            <a:extLst>
              <a:ext uri="{FF2B5EF4-FFF2-40B4-BE49-F238E27FC236}">
                <a16:creationId xmlns:a16="http://schemas.microsoft.com/office/drawing/2014/main" id="{B9819A2D-B6BD-4076-94BF-BF224979DDCA}"/>
              </a:ext>
            </a:extLst>
          </p:cNvPr>
          <p:cNvSpPr/>
          <p:nvPr/>
        </p:nvSpPr>
        <p:spPr>
          <a:xfrm>
            <a:off x="8943137" y="3862877"/>
            <a:ext cx="2825835" cy="1815882"/>
          </a:xfrm>
          <a:prstGeom prst="rect">
            <a:avLst/>
          </a:prstGeom>
        </p:spPr>
        <p:txBody>
          <a:bodyPr wrap="square">
            <a:spAutoFit/>
          </a:bodyPr>
          <a:lstStyle/>
          <a:p>
            <a:r>
              <a:rPr lang="en-US" sz="1600" b="1" dirty="0">
                <a:solidFill>
                  <a:srgbClr val="007AC2"/>
                </a:solidFill>
                <a:latin typeface="Century Gothic" panose="020B0502020202020204" pitchFamily="34" charset="0"/>
              </a:rPr>
              <a:t>Color Expert Pro Software </a:t>
            </a:r>
          </a:p>
          <a:p>
            <a:r>
              <a:rPr lang="en-US" sz="1600" dirty="0">
                <a:latin typeface="Century Gothic" panose="020B0502020202020204" pitchFamily="34" charset="0"/>
              </a:rPr>
              <a:t>Allows users to more finely tune color and other attributes after factory calibration and installation for even better performance.</a:t>
            </a:r>
          </a:p>
        </p:txBody>
      </p:sp>
    </p:spTree>
    <p:extLst>
      <p:ext uri="{BB962C8B-B14F-4D97-AF65-F5344CB8AC3E}">
        <p14:creationId xmlns:p14="http://schemas.microsoft.com/office/powerpoint/2010/main" val="4141156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effectLst>
                  <a:outerShdw blurRad="50800" dist="12700" dir="2700000" algn="tl" rotWithShape="0">
                    <a:prstClr val="black">
                      <a:alpha val="40000"/>
                    </a:prstClr>
                  </a:outerShdw>
                </a:effectLst>
              </a:rPr>
              <a:t>Factory Brightness Uniformity Calibration</a:t>
            </a:r>
          </a:p>
        </p:txBody>
      </p:sp>
      <p:pic>
        <p:nvPicPr>
          <p:cNvPr id="6" name="Picture 5">
            <a:extLst>
              <a:ext uri="{FF2B5EF4-FFF2-40B4-BE49-F238E27FC236}">
                <a16:creationId xmlns:a16="http://schemas.microsoft.com/office/drawing/2014/main" id="{C73B2521-C5A9-4C4E-8D83-5CD20731AC79}"/>
              </a:ext>
            </a:extLst>
          </p:cNvPr>
          <p:cNvPicPr>
            <a:picLocks noChangeAspect="1"/>
          </p:cNvPicPr>
          <p:nvPr/>
        </p:nvPicPr>
        <p:blipFill rotWithShape="1">
          <a:blip r:embed="rId2"/>
          <a:srcRect l="9726" t="16458" r="53184" b="25625"/>
          <a:stretch/>
        </p:blipFill>
        <p:spPr>
          <a:xfrm>
            <a:off x="231558" y="1032054"/>
            <a:ext cx="11728883" cy="5151078"/>
          </a:xfrm>
          <a:prstGeom prst="rect">
            <a:avLst/>
          </a:prstGeom>
        </p:spPr>
      </p:pic>
    </p:spTree>
    <p:extLst>
      <p:ext uri="{BB962C8B-B14F-4D97-AF65-F5344CB8AC3E}">
        <p14:creationId xmlns:p14="http://schemas.microsoft.com/office/powerpoint/2010/main" val="3825704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Samsung Color Expert Pro software allows users to calibrate the color settings after installation for absolutely accuracy. </a:t>
            </a:r>
          </a:p>
          <a:p>
            <a:r>
              <a:rPr lang="en-US" sz="1800" dirty="0"/>
              <a:t>Provided at no charge, Samsung Color Expert Pro enables the user to more finely adjust local uniformity, white balance and gamma calibration simply and intuitively.</a:t>
            </a:r>
          </a:p>
          <a:p>
            <a:r>
              <a:rPr lang="en-US" sz="1800" dirty="0">
                <a:solidFill>
                  <a:srgbClr val="007AC2"/>
                </a:solidFill>
              </a:rPr>
              <a:t>The user will need to supply a compatible colorimeter, which will connect to a computer via USB. A Samsung cell phone (S7 and newer) may also be used (with an Android app). </a:t>
            </a:r>
          </a:p>
        </p:txBody>
      </p:sp>
      <p:sp>
        <p:nvSpPr>
          <p:cNvPr id="2" name="Title 1"/>
          <p:cNvSpPr>
            <a:spLocks noGrp="1"/>
          </p:cNvSpPr>
          <p:nvPr>
            <p:ph type="title"/>
          </p:nvPr>
        </p:nvSpPr>
        <p:spPr/>
        <p:txBody>
          <a:bodyPr/>
          <a:lstStyle/>
          <a:p>
            <a:r>
              <a:rPr lang="en-US" dirty="0"/>
              <a:t>Samsung Color Expert Software</a:t>
            </a:r>
          </a:p>
        </p:txBody>
      </p:sp>
      <p:pic>
        <p:nvPicPr>
          <p:cNvPr id="5" name="Picture 4" descr="A screenshot of a computer&#10;&#10;Description automatically generated">
            <a:extLst>
              <a:ext uri="{FF2B5EF4-FFF2-40B4-BE49-F238E27FC236}">
                <a16:creationId xmlns:a16="http://schemas.microsoft.com/office/drawing/2014/main" id="{B81ABA98-820C-4446-BBBB-40BE83993182}"/>
              </a:ext>
            </a:extLst>
          </p:cNvPr>
          <p:cNvPicPr>
            <a:picLocks noChangeAspect="1"/>
          </p:cNvPicPr>
          <p:nvPr/>
        </p:nvPicPr>
        <p:blipFill>
          <a:blip r:embed="rId2"/>
          <a:stretch>
            <a:fillRect/>
          </a:stretch>
        </p:blipFill>
        <p:spPr>
          <a:xfrm>
            <a:off x="5115320" y="3394409"/>
            <a:ext cx="6882066" cy="2724151"/>
          </a:xfrm>
          <a:prstGeom prst="rect">
            <a:avLst/>
          </a:prstGeom>
        </p:spPr>
      </p:pic>
      <p:pic>
        <p:nvPicPr>
          <p:cNvPr id="7" name="Picture 6">
            <a:extLst>
              <a:ext uri="{FF2B5EF4-FFF2-40B4-BE49-F238E27FC236}">
                <a16:creationId xmlns:a16="http://schemas.microsoft.com/office/drawing/2014/main" id="{8B634066-55C1-468C-AA6B-3DBAA98C11AA}"/>
              </a:ext>
            </a:extLst>
          </p:cNvPr>
          <p:cNvPicPr>
            <a:picLocks noChangeAspect="1"/>
          </p:cNvPicPr>
          <p:nvPr/>
        </p:nvPicPr>
        <p:blipFill rotWithShape="1">
          <a:blip r:embed="rId3"/>
          <a:srcRect l="13169" r="24635"/>
          <a:stretch/>
        </p:blipFill>
        <p:spPr>
          <a:xfrm>
            <a:off x="213987" y="3310772"/>
            <a:ext cx="4708381" cy="2891424"/>
          </a:xfrm>
          <a:prstGeom prst="rect">
            <a:avLst/>
          </a:prstGeom>
        </p:spPr>
      </p:pic>
      <p:pic>
        <p:nvPicPr>
          <p:cNvPr id="9" name="Picture 8" descr="A picture containing indoor, sitting, black, monitor&#10;&#10;Description automatically generated">
            <a:extLst>
              <a:ext uri="{FF2B5EF4-FFF2-40B4-BE49-F238E27FC236}">
                <a16:creationId xmlns:a16="http://schemas.microsoft.com/office/drawing/2014/main" id="{0813C8B1-8696-4BEA-B8C6-1115A7269A1D}"/>
              </a:ext>
            </a:extLst>
          </p:cNvPr>
          <p:cNvPicPr>
            <a:picLocks noChangeAspect="1"/>
          </p:cNvPicPr>
          <p:nvPr/>
        </p:nvPicPr>
        <p:blipFill>
          <a:blip r:embed="rId4"/>
          <a:stretch>
            <a:fillRect/>
          </a:stretch>
        </p:blipFill>
        <p:spPr>
          <a:xfrm>
            <a:off x="7975300" y="4442712"/>
            <a:ext cx="4139994" cy="2069995"/>
          </a:xfrm>
          <a:prstGeom prst="rect">
            <a:avLst/>
          </a:prstGeom>
        </p:spPr>
      </p:pic>
    </p:spTree>
    <p:extLst>
      <p:ext uri="{BB962C8B-B14F-4D97-AF65-F5344CB8AC3E}">
        <p14:creationId xmlns:p14="http://schemas.microsoft.com/office/powerpoint/2010/main" val="38260194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0313-9370-449A-8B41-0B54E9B53F5D}"/>
              </a:ext>
            </a:extLst>
          </p:cNvPr>
          <p:cNvSpPr>
            <a:spLocks noGrp="1"/>
          </p:cNvSpPr>
          <p:nvPr>
            <p:ph type="body" sz="quarter" idx="11"/>
          </p:nvPr>
        </p:nvSpPr>
        <p:spPr>
          <a:xfrm>
            <a:off x="382403" y="3506461"/>
            <a:ext cx="4487980" cy="751039"/>
          </a:xfrm>
        </p:spPr>
        <p:txBody>
          <a:bodyPr/>
          <a:lstStyle/>
          <a:p>
            <a:r>
              <a:rPr lang="en-US" dirty="0"/>
              <a:t>Samsung SMART Signage Platform (SSSP)</a:t>
            </a:r>
          </a:p>
        </p:txBody>
      </p:sp>
    </p:spTree>
    <p:extLst>
      <p:ext uri="{BB962C8B-B14F-4D97-AF65-F5344CB8AC3E}">
        <p14:creationId xmlns:p14="http://schemas.microsoft.com/office/powerpoint/2010/main" val="16809442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normAutofit/>
          </a:bodyPr>
          <a:lstStyle/>
          <a:p>
            <a:pPr>
              <a:defRPr/>
            </a:pPr>
            <a:r>
              <a:rPr lang="en-US" sz="1800" dirty="0"/>
              <a:t>An integrated system that simplifies the transition to digital signage by:</a:t>
            </a:r>
          </a:p>
          <a:p>
            <a:pPr marL="800100" lvl="1" indent="-342900">
              <a:buFont typeface="Arial" panose="020B0604020202020204" pitchFamily="34" charset="0"/>
              <a:buChar char="•"/>
              <a:defRPr/>
            </a:pPr>
            <a:r>
              <a:rPr lang="en-US" sz="1800" dirty="0">
                <a:solidFill>
                  <a:sysClr val="windowText" lastClr="000000"/>
                </a:solidFill>
                <a:latin typeface="Century Gothic" panose="020B0502020202020204" pitchFamily="34" charset="0"/>
              </a:rPr>
              <a:t>Eliminating the need for external media players</a:t>
            </a:r>
          </a:p>
          <a:p>
            <a:pPr marL="800100" lvl="1" indent="-342900">
              <a:buFont typeface="Arial" panose="020B0604020202020204" pitchFamily="34" charset="0"/>
              <a:buChar char="•"/>
              <a:defRPr/>
            </a:pPr>
            <a:r>
              <a:rPr lang="en-US" sz="1800" dirty="0">
                <a:solidFill>
                  <a:sysClr val="windowText" lastClr="000000"/>
                </a:solidFill>
                <a:latin typeface="Century Gothic" panose="020B0502020202020204" pitchFamily="34" charset="0"/>
              </a:rPr>
              <a:t>Streamlining deployment and installation</a:t>
            </a:r>
          </a:p>
          <a:p>
            <a:pPr marL="800100" lvl="1" indent="-342900">
              <a:buFont typeface="Arial" panose="020B0604020202020204" pitchFamily="34" charset="0"/>
              <a:buChar char="•"/>
              <a:defRPr/>
            </a:pPr>
            <a:r>
              <a:rPr lang="en-US" sz="1800" dirty="0">
                <a:solidFill>
                  <a:sysClr val="windowText" lastClr="000000"/>
                </a:solidFill>
                <a:latin typeface="Century Gothic" panose="020B0502020202020204" pitchFamily="34" charset="0"/>
              </a:rPr>
              <a:t>Providing an open platform to the digital signage software community, allowing development of customized signage solutions</a:t>
            </a:r>
          </a:p>
          <a:p>
            <a:endParaRPr lang="en-US" sz="1800" dirty="0"/>
          </a:p>
        </p:txBody>
      </p:sp>
      <p:sp>
        <p:nvSpPr>
          <p:cNvPr id="2" name="Title 1"/>
          <p:cNvSpPr>
            <a:spLocks noGrp="1"/>
          </p:cNvSpPr>
          <p:nvPr>
            <p:ph type="title"/>
          </p:nvPr>
        </p:nvSpPr>
        <p:spPr/>
        <p:txBody>
          <a:bodyPr>
            <a:normAutofit/>
          </a:bodyPr>
          <a:lstStyle/>
          <a:p>
            <a:r>
              <a:rPr lang="en-US" dirty="0"/>
              <a:t>The Samsung Smart Signage Platform</a:t>
            </a:r>
          </a:p>
        </p:txBody>
      </p:sp>
      <p:pic>
        <p:nvPicPr>
          <p:cNvPr id="4" name="Picture 3" descr="SMART-Platform_hrz_blue.jpg"/>
          <p:cNvPicPr>
            <a:picLocks noChangeAspect="1"/>
          </p:cNvPicPr>
          <p:nvPr/>
        </p:nvPicPr>
        <p:blipFill>
          <a:blip r:embed="rId2" cstate="print"/>
          <a:stretch>
            <a:fillRect/>
          </a:stretch>
        </p:blipFill>
        <p:spPr>
          <a:xfrm>
            <a:off x="2876551" y="3530600"/>
            <a:ext cx="6454140" cy="2250245"/>
          </a:xfrm>
          <a:prstGeom prst="rect">
            <a:avLst/>
          </a:prstGeom>
          <a:effectLst/>
        </p:spPr>
      </p:pic>
    </p:spTree>
    <p:extLst>
      <p:ext uri="{BB962C8B-B14F-4D97-AF65-F5344CB8AC3E}">
        <p14:creationId xmlns:p14="http://schemas.microsoft.com/office/powerpoint/2010/main" val="40688232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effectLst>
                  <a:outerShdw blurRad="50800" dist="12700" dir="5400000" algn="ctr" rotWithShape="0">
                    <a:srgbClr val="000000">
                      <a:alpha val="43137"/>
                    </a:srgbClr>
                  </a:outerShdw>
                </a:effectLst>
              </a:rPr>
              <a:t>How Does it Work?</a:t>
            </a:r>
          </a:p>
        </p:txBody>
      </p:sp>
      <p:pic>
        <p:nvPicPr>
          <p:cNvPr id="6" name="Picture 5">
            <a:extLst>
              <a:ext uri="{FF2B5EF4-FFF2-40B4-BE49-F238E27FC236}">
                <a16:creationId xmlns:a16="http://schemas.microsoft.com/office/drawing/2014/main" id="{6C43AD60-4BBA-49CE-AD93-31A1738DC202}"/>
              </a:ext>
            </a:extLst>
          </p:cNvPr>
          <p:cNvPicPr>
            <a:picLocks noChangeAspect="1"/>
          </p:cNvPicPr>
          <p:nvPr/>
        </p:nvPicPr>
        <p:blipFill>
          <a:blip r:embed="rId3"/>
          <a:stretch>
            <a:fillRect/>
          </a:stretch>
        </p:blipFill>
        <p:spPr>
          <a:xfrm>
            <a:off x="1515986" y="3450847"/>
            <a:ext cx="9160031" cy="2473031"/>
          </a:xfrm>
          <a:prstGeom prst="rect">
            <a:avLst/>
          </a:prstGeom>
        </p:spPr>
      </p:pic>
      <p:pic>
        <p:nvPicPr>
          <p:cNvPr id="28" name="Picture 27" descr="SMART-Platform_hrz_blue.jpg">
            <a:extLst>
              <a:ext uri="{FF2B5EF4-FFF2-40B4-BE49-F238E27FC236}">
                <a16:creationId xmlns:a16="http://schemas.microsoft.com/office/drawing/2014/main" id="{0CCA96EB-E56F-499D-A7C4-7B4FD81E1DCF}"/>
              </a:ext>
            </a:extLst>
          </p:cNvPr>
          <p:cNvPicPr>
            <a:picLocks noChangeAspect="1"/>
          </p:cNvPicPr>
          <p:nvPr/>
        </p:nvPicPr>
        <p:blipFill>
          <a:blip r:embed="rId4" cstate="print"/>
          <a:stretch>
            <a:fillRect/>
          </a:stretch>
        </p:blipFill>
        <p:spPr>
          <a:xfrm>
            <a:off x="3891868" y="1701801"/>
            <a:ext cx="4408264" cy="1536948"/>
          </a:xfrm>
          <a:prstGeom prst="rect">
            <a:avLst/>
          </a:prstGeom>
          <a:effectLst/>
        </p:spPr>
      </p:pic>
    </p:spTree>
    <p:extLst>
      <p:ext uri="{BB962C8B-B14F-4D97-AF65-F5344CB8AC3E}">
        <p14:creationId xmlns:p14="http://schemas.microsoft.com/office/powerpoint/2010/main" val="31058381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p:cNvSpPr/>
          <p:nvPr/>
        </p:nvSpPr>
        <p:spPr>
          <a:xfrm rot="5400000">
            <a:off x="5329936" y="3240956"/>
            <a:ext cx="2570480" cy="2212848"/>
          </a:xfrm>
          <a:prstGeom prst="trapezoid">
            <a:avLst/>
          </a:prstGeom>
          <a:solidFill>
            <a:srgbClr val="00A1CE"/>
          </a:solidFill>
          <a:ln>
            <a:solidFill>
              <a:srgbClr val="00A1CE"/>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a:p>
        </p:txBody>
      </p:sp>
      <p:sp>
        <p:nvSpPr>
          <p:cNvPr id="5" name="Rounded Rectangle 4"/>
          <p:cNvSpPr/>
          <p:nvPr/>
        </p:nvSpPr>
        <p:spPr>
          <a:xfrm>
            <a:off x="406400" y="2514600"/>
            <a:ext cx="5283200" cy="3612275"/>
          </a:xfrm>
          <a:prstGeom prst="roundRect">
            <a:avLst>
              <a:gd name="adj" fmla="val 7926"/>
            </a:avLst>
          </a:prstGeom>
          <a:ln>
            <a:solidFill>
              <a:srgbClr val="00A1CE"/>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3" name="Content Placeholder 2"/>
          <p:cNvSpPr>
            <a:spLocks noGrp="1"/>
          </p:cNvSpPr>
          <p:nvPr>
            <p:ph sz="quarter" idx="13"/>
          </p:nvPr>
        </p:nvSpPr>
        <p:spPr/>
        <p:txBody>
          <a:bodyPr/>
          <a:lstStyle/>
          <a:p>
            <a:r>
              <a:rPr lang="en-US" sz="1800" dirty="0"/>
              <a:t>Samsung has provided an open platform in the SSSP to allow for top content management software (CMS) vendors in the digital signage universe to develop versions of their products that will run on the embedded media player.</a:t>
            </a:r>
          </a:p>
        </p:txBody>
      </p:sp>
      <p:sp>
        <p:nvSpPr>
          <p:cNvPr id="2" name="Title 1"/>
          <p:cNvSpPr>
            <a:spLocks noGrp="1"/>
          </p:cNvSpPr>
          <p:nvPr>
            <p:ph type="title"/>
          </p:nvPr>
        </p:nvSpPr>
        <p:spPr/>
        <p:txBody>
          <a:bodyPr>
            <a:normAutofit/>
          </a:bodyPr>
          <a:lstStyle/>
          <a:p>
            <a:r>
              <a:rPr lang="en-US" dirty="0"/>
              <a:t>Expanding the Software Ecosystem</a:t>
            </a:r>
          </a:p>
        </p:txBody>
      </p:sp>
      <p:pic>
        <p:nvPicPr>
          <p:cNvPr id="17412" name="Picture 4" descr="http://www.samsung.com/us/business/smart-signage-platform/images/img_endus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861" y="2997230"/>
            <a:ext cx="4494140" cy="27003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4A559AE-FF48-472D-9C21-94ABAB90B8EE}"/>
              </a:ext>
            </a:extLst>
          </p:cNvPr>
          <p:cNvGrpSpPr/>
          <p:nvPr/>
        </p:nvGrpSpPr>
        <p:grpSpPr>
          <a:xfrm>
            <a:off x="609600" y="2717800"/>
            <a:ext cx="4876800" cy="3239912"/>
            <a:chOff x="609600" y="2717800"/>
            <a:chExt cx="4876800" cy="3239912"/>
          </a:xfrm>
        </p:grpSpPr>
        <p:pic>
          <p:nvPicPr>
            <p:cNvPr id="17410" name="Picture 2" descr="http://www.samsung.com/us/business/smart-signage-platform/images/img_logos.png"/>
            <p:cNvPicPr>
              <a:picLocks noChangeAspect="1" noChangeArrowheads="1"/>
            </p:cNvPicPr>
            <p:nvPr/>
          </p:nvPicPr>
          <p:blipFill rotWithShape="1">
            <a:blip r:embed="rId3">
              <a:extLst>
                <a:ext uri="{28A0092B-C50C-407E-A947-70E740481C1C}">
                  <a14:useLocalDpi xmlns:a14="http://schemas.microsoft.com/office/drawing/2010/main" val="0"/>
                </a:ext>
              </a:extLst>
            </a:blip>
            <a:srcRect r="9647" b="12000"/>
            <a:stretch/>
          </p:blipFill>
          <p:spPr bwMode="auto">
            <a:xfrm>
              <a:off x="609600" y="2717800"/>
              <a:ext cx="48768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www.avnetwork.com/portals/0/43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911" y="5021305"/>
              <a:ext cx="1003291" cy="93640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11giraffes.com/storage/Web%20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024" y="5288314"/>
              <a:ext cx="1824789" cy="4236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117600" y="4445000"/>
              <a:ext cx="1828800" cy="406400"/>
            </a:xfrm>
            <a:prstGeom prst="rect">
              <a:avLst/>
            </a:prstGeom>
            <a:solidFill>
              <a:schemeClr val="bg1"/>
            </a:solidFill>
            <a:ln w="952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endParaRPr lang="en-US" sz="2133" dirty="0" err="1">
                <a:solidFill>
                  <a:schemeClr val="bg1"/>
                </a:solidFill>
              </a:endParaRPr>
            </a:p>
          </p:txBody>
        </p:sp>
        <p:pic>
          <p:nvPicPr>
            <p:cNvPr id="4" name="Picture 2" descr="http://www.e-netsource.com/images/Tripleplay_Logo_IPTV_VoD_Digital_Signage_Software_QuadruplePlay_Voice_Data_Video_Mobility_Solutions_e-NETSource.jpg?5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421" y="4395259"/>
              <a:ext cx="1944360" cy="4847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3149600" y="4334365"/>
              <a:ext cx="1930400" cy="539615"/>
            </a:xfrm>
            <a:prstGeom prst="rect">
              <a:avLst/>
            </a:prstGeom>
            <a:solidFill>
              <a:schemeClr val="bg1"/>
            </a:solidFill>
            <a:ln w="952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defTabSz="1219170" eaLnBrk="0" fontAlgn="base" hangingPunct="0">
                <a:spcBef>
                  <a:spcPct val="0"/>
                </a:spcBef>
                <a:spcAft>
                  <a:spcPct val="0"/>
                </a:spcAft>
              </a:pPr>
              <a:endParaRPr lang="en-US" sz="2133" dirty="0" err="1">
                <a:solidFill>
                  <a:schemeClr val="bg1"/>
                </a:solidFill>
              </a:endParaRPr>
            </a:p>
          </p:txBody>
        </p:sp>
        <p:pic>
          <p:nvPicPr>
            <p:cNvPr id="7" name="Picture 4" descr="http://icharts.net/wp-content/uploads/2016/06/appspace-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2386" y="4293345"/>
              <a:ext cx="1261713" cy="709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CCE6E30-D003-4833-A9FB-A26588AE0A49}"/>
                </a:ext>
              </a:extLst>
            </p:cNvPr>
            <p:cNvSpPr/>
            <p:nvPr/>
          </p:nvSpPr>
          <p:spPr>
            <a:xfrm>
              <a:off x="715818" y="3662218"/>
              <a:ext cx="1311564" cy="513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55BBC89-6C94-419A-A3EA-69849B1B0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84" y="3748734"/>
              <a:ext cx="1812264" cy="458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5874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0313-9370-449A-8B41-0B54E9B53F5D}"/>
              </a:ext>
            </a:extLst>
          </p:cNvPr>
          <p:cNvSpPr>
            <a:spLocks noGrp="1"/>
          </p:cNvSpPr>
          <p:nvPr>
            <p:ph type="body" sz="quarter" idx="11"/>
          </p:nvPr>
        </p:nvSpPr>
        <p:spPr/>
        <p:txBody>
          <a:bodyPr/>
          <a:lstStyle/>
          <a:p>
            <a:r>
              <a:rPr lang="en-US" dirty="0"/>
              <a:t>MagicInfo</a:t>
            </a:r>
          </a:p>
        </p:txBody>
      </p:sp>
      <p:sp>
        <p:nvSpPr>
          <p:cNvPr id="3" name="Text Placeholder 2">
            <a:extLst>
              <a:ext uri="{FF2B5EF4-FFF2-40B4-BE49-F238E27FC236}">
                <a16:creationId xmlns:a16="http://schemas.microsoft.com/office/drawing/2014/main" id="{07F1AF0C-2F90-4D1C-9A91-F64E0FAE174D}"/>
              </a:ext>
            </a:extLst>
          </p:cNvPr>
          <p:cNvSpPr>
            <a:spLocks noGrp="1"/>
          </p:cNvSpPr>
          <p:nvPr>
            <p:ph type="body" sz="quarter" idx="12"/>
          </p:nvPr>
        </p:nvSpPr>
        <p:spPr/>
        <p:txBody>
          <a:bodyPr/>
          <a:lstStyle/>
          <a:p>
            <a:r>
              <a:rPr lang="en-US" dirty="0"/>
              <a:t>Products and Licensing</a:t>
            </a:r>
          </a:p>
        </p:txBody>
      </p:sp>
    </p:spTree>
    <p:extLst>
      <p:ext uri="{BB962C8B-B14F-4D97-AF65-F5344CB8AC3E}">
        <p14:creationId xmlns:p14="http://schemas.microsoft.com/office/powerpoint/2010/main" val="10855648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3"/>
          </p:nvPr>
        </p:nvSpPr>
        <p:spPr/>
        <p:txBody>
          <a:bodyPr/>
          <a:lstStyle/>
          <a:p>
            <a:r>
              <a:rPr lang="en-US" sz="1800" dirty="0"/>
              <a:t>Samsung has developed a family of turnkey software solutions called </a:t>
            </a:r>
            <a:r>
              <a:rPr lang="en-US" sz="1800" b="1" dirty="0">
                <a:solidFill>
                  <a:srgbClr val="007AC2"/>
                </a:solidFill>
              </a:rPr>
              <a:t>MagicInfo</a:t>
            </a:r>
            <a:r>
              <a:rPr lang="en-US" sz="1800" dirty="0"/>
              <a:t>, as part of their commercial LFD product line</a:t>
            </a:r>
          </a:p>
          <a:p>
            <a:r>
              <a:rPr lang="en-US" sz="1800" dirty="0"/>
              <a:t>To address different levels of application requirements, there are </a:t>
            </a:r>
            <a:r>
              <a:rPr lang="en-US" sz="1800" b="1" dirty="0">
                <a:solidFill>
                  <a:srgbClr val="007AC2"/>
                </a:solidFill>
              </a:rPr>
              <a:t>4 different versions </a:t>
            </a:r>
            <a:r>
              <a:rPr lang="en-US" sz="1800" dirty="0"/>
              <a:t>of MagicInfo solution.</a:t>
            </a:r>
          </a:p>
          <a:p>
            <a:endParaRPr lang="en-US" sz="1800" dirty="0"/>
          </a:p>
          <a:p>
            <a:r>
              <a:rPr lang="en-US" sz="1800" dirty="0"/>
              <a:t>MagicInfo Express 2</a:t>
            </a:r>
          </a:p>
          <a:p>
            <a:r>
              <a:rPr lang="en-US" sz="1800" dirty="0"/>
              <a:t>MagicInfo Lite</a:t>
            </a:r>
          </a:p>
          <a:p>
            <a:r>
              <a:rPr lang="en-US" sz="1800" dirty="0"/>
              <a:t>MagicInfo Premium S</a:t>
            </a:r>
          </a:p>
          <a:p>
            <a:r>
              <a:rPr lang="en-US" sz="1800" dirty="0"/>
              <a:t>MagicInfo Premium I</a:t>
            </a:r>
          </a:p>
        </p:txBody>
      </p:sp>
      <p:sp>
        <p:nvSpPr>
          <p:cNvPr id="2" name="Title 1"/>
          <p:cNvSpPr>
            <a:spLocks noGrp="1"/>
          </p:cNvSpPr>
          <p:nvPr>
            <p:ph type="title"/>
          </p:nvPr>
        </p:nvSpPr>
        <p:spPr/>
        <p:txBody>
          <a:bodyPr>
            <a:normAutofit fontScale="90000"/>
          </a:bodyPr>
          <a:lstStyle/>
          <a:p>
            <a:r>
              <a:rPr lang="en-US" dirty="0"/>
              <a:t>MagicInfo – 4 Turnkey Signage Solutions</a:t>
            </a:r>
          </a:p>
        </p:txBody>
      </p:sp>
      <p:pic>
        <p:nvPicPr>
          <p:cNvPr id="1026" name="Picture 2" descr="http://www.samsung.com/us/system/consumer/product/lh/48/rh/lh48rheplgago/600x600_3.png"/>
          <p:cNvPicPr>
            <a:picLocks noChangeAspect="1" noChangeArrowheads="1"/>
          </p:cNvPicPr>
          <p:nvPr/>
        </p:nvPicPr>
        <p:blipFill rotWithShape="1">
          <a:blip r:embed="rId2">
            <a:extLst>
              <a:ext uri="{28A0092B-C50C-407E-A947-70E740481C1C}">
                <a14:useLocalDpi xmlns:a14="http://schemas.microsoft.com/office/drawing/2010/main" val="0"/>
              </a:ext>
            </a:extLst>
          </a:blip>
          <a:srcRect t="19326" b="20548"/>
          <a:stretch/>
        </p:blipFill>
        <p:spPr bwMode="auto">
          <a:xfrm>
            <a:off x="6444579" y="3124200"/>
            <a:ext cx="4731421" cy="28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60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표 42"/>
          <p:cNvGraphicFramePr>
            <a:graphicFrameLocks noGrp="1"/>
          </p:cNvGraphicFramePr>
          <p:nvPr>
            <p:extLst>
              <p:ext uri="{D42A27DB-BD31-4B8C-83A1-F6EECF244321}">
                <p14:modId xmlns:p14="http://schemas.microsoft.com/office/powerpoint/2010/main" val="4175634108"/>
              </p:ext>
            </p:extLst>
          </p:nvPr>
        </p:nvGraphicFramePr>
        <p:xfrm>
          <a:off x="1318661" y="3020853"/>
          <a:ext cx="2008574" cy="2619776"/>
        </p:xfrm>
        <a:graphic>
          <a:graphicData uri="http://schemas.openxmlformats.org/drawingml/2006/table">
            <a:tbl>
              <a:tblPr firstRow="1" bandRow="1">
                <a:tableStyleId>{5202B0CA-FC54-4496-8BCA-5EF66A818D29}</a:tableStyleId>
              </a:tblPr>
              <a:tblGrid>
                <a:gridCol w="2008574">
                  <a:extLst>
                    <a:ext uri="{9D8B030D-6E8A-4147-A177-3AD203B41FA5}">
                      <a16:colId xmlns:a16="http://schemas.microsoft.com/office/drawing/2014/main" val="20000"/>
                    </a:ext>
                  </a:extLst>
                </a:gridCol>
              </a:tblGrid>
              <a:tr h="327472">
                <a:tc>
                  <a:txBody>
                    <a:bodyPr/>
                    <a:lstStyle/>
                    <a:p>
                      <a:pPr latinLnBrk="1"/>
                      <a:r>
                        <a:rPr lang="en-US" altLang="ko-KR" sz="1500" kern="1200" dirty="0">
                          <a:effectLst/>
                          <a:latin typeface="Century Gothic" panose="020B0502020202020204" pitchFamily="34" charset="0"/>
                        </a:rPr>
                        <a:t>Series Codes</a:t>
                      </a:r>
                      <a:endParaRPr lang="ko-KR" altLang="en-US" sz="1500" b="1"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2394632542"/>
                  </a:ext>
                </a:extLst>
              </a:tr>
              <a:tr h="327472">
                <a:tc>
                  <a:txBody>
                    <a:bodyPr/>
                    <a:lstStyle/>
                    <a:p>
                      <a:pPr latinLnBrk="1"/>
                      <a:r>
                        <a:rPr lang="en-US" altLang="ko-KR" sz="1500" kern="1200" dirty="0">
                          <a:effectLst/>
                          <a:latin typeface="Century Gothic" panose="020B0502020202020204" pitchFamily="34" charset="0"/>
                        </a:rPr>
                        <a:t>P: Premium</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0"/>
                  </a:ext>
                </a:extLst>
              </a:tr>
              <a:tr h="327472">
                <a:tc>
                  <a:txBody>
                    <a:bodyPr/>
                    <a:lstStyle/>
                    <a:p>
                      <a:pPr latinLnBrk="1"/>
                      <a:r>
                        <a:rPr lang="en-US" altLang="ko-KR" sz="1500" kern="1200" dirty="0">
                          <a:effectLst/>
                          <a:latin typeface="Century Gothic" panose="020B0502020202020204" pitchFamily="34" charset="0"/>
                        </a:rPr>
                        <a:t>D: Mainstream</a:t>
                      </a:r>
                      <a:endParaRPr lang="en-US" altLang="ko-KR"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3505485868"/>
                  </a:ext>
                </a:extLst>
              </a:tr>
              <a:tr h="327472">
                <a:tc>
                  <a:txBody>
                    <a:bodyPr/>
                    <a:lstStyle/>
                    <a:p>
                      <a:pPr latinLnBrk="1"/>
                      <a:r>
                        <a:rPr lang="en-US" altLang="ko-KR" sz="1500" kern="1200" dirty="0">
                          <a:effectLst/>
                          <a:latin typeface="Century Gothic" panose="020B0502020202020204" pitchFamily="34" charset="0"/>
                        </a:rPr>
                        <a:t>B: Basic</a:t>
                      </a:r>
                      <a:endParaRPr lang="en-US" altLang="ko-KR"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3749592531"/>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Q: Ultra HD</a:t>
                      </a:r>
                      <a:endParaRPr lang="en-US" altLang="ko-KR"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1"/>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U: Ultra</a:t>
                      </a:r>
                      <a:r>
                        <a:rPr lang="en-US" altLang="ko-KR" sz="1500" kern="1200" baseline="0" dirty="0">
                          <a:effectLst/>
                          <a:latin typeface="Century Gothic" panose="020B0502020202020204" pitchFamily="34" charset="0"/>
                        </a:rPr>
                        <a:t> thin bezel</a:t>
                      </a:r>
                      <a:endParaRPr lang="en-US" altLang="ko-KR"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2"/>
                  </a:ext>
                </a:extLst>
              </a:tr>
              <a:tr h="32747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O: Outdoor</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6"/>
                  </a:ext>
                </a:extLst>
              </a:tr>
              <a:tr h="32747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W: Whiteboard</a:t>
                      </a:r>
                      <a:endParaRPr lang="en-US" altLang="ko-KR"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2222629446"/>
                  </a:ext>
                </a:extLst>
              </a:tr>
            </a:tbl>
          </a:graphicData>
        </a:graphic>
      </p:graphicFrame>
      <p:sp>
        <p:nvSpPr>
          <p:cNvPr id="10" name="Text Box 2"/>
          <p:cNvSpPr txBox="1">
            <a:spLocks noChangeArrowheads="1"/>
          </p:cNvSpPr>
          <p:nvPr/>
        </p:nvSpPr>
        <p:spPr bwMode="auto">
          <a:xfrm>
            <a:off x="5501629" y="2111687"/>
            <a:ext cx="608623" cy="304800"/>
          </a:xfrm>
          <a:prstGeom prst="rect">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a:noAutofit/>
          </a:bodyPr>
          <a:lstStyle/>
          <a:p>
            <a:pPr algn="ctr">
              <a:lnSpc>
                <a:spcPct val="115000"/>
              </a:lnSpc>
              <a:spcAft>
                <a:spcPts val="1000"/>
              </a:spcAft>
            </a:pPr>
            <a:r>
              <a:rPr lang="en-US" sz="1100" b="1" dirty="0">
                <a:latin typeface="Century Gothic" panose="020B0502020202020204" pitchFamily="34" charset="0"/>
                <a:ea typeface="Calibri" panose="020F0502020204030204" pitchFamily="34" charset="0"/>
                <a:cs typeface="Times New Roman" panose="02020603050405020304" pitchFamily="18" charset="0"/>
              </a:rPr>
              <a:t>Size</a:t>
            </a:r>
            <a:endParaRPr lang="en-US" sz="1400" b="1"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3835400" y="751493"/>
            <a:ext cx="4521200" cy="1507067"/>
          </a:xfrm>
          <a:prstGeom prst="rect">
            <a:avLst/>
          </a:prstGeom>
          <a:noFill/>
          <a:ln w="9525">
            <a:noFill/>
            <a:miter lim="800000"/>
            <a:headEnd/>
            <a:tailEnd/>
          </a:ln>
        </p:spPr>
        <p:txBody>
          <a:bodyPr rot="0" vert="horz" wrap="square" lIns="91440" tIns="45720" rIns="91440" bIns="45720" anchor="t" anchorCtr="0">
            <a:noAutofit/>
          </a:bodyPr>
          <a:lstStyle/>
          <a:p>
            <a:pPr algn="ctr"/>
            <a:r>
              <a:rPr lang="en-US" sz="6600" b="1" spc="900" dirty="0">
                <a:ln w="0"/>
                <a:latin typeface="Century Gothic" panose="020B0502020202020204" pitchFamily="34" charset="0"/>
              </a:rPr>
              <a:t>XY12Z-A</a:t>
            </a:r>
            <a:endParaRPr lang="en-US" sz="800" b="1" spc="900" dirty="0">
              <a:ln w="0"/>
              <a:latin typeface="Century Gothic" panose="020B0502020202020204" pitchFamily="34" charset="0"/>
            </a:endParaRPr>
          </a:p>
        </p:txBody>
      </p:sp>
      <p:cxnSp>
        <p:nvCxnSpPr>
          <p:cNvPr id="6" name="Straight Arrow Connector 5"/>
          <p:cNvCxnSpPr/>
          <p:nvPr/>
        </p:nvCxnSpPr>
        <p:spPr>
          <a:xfrm>
            <a:off x="4273538" y="1725161"/>
            <a:ext cx="0" cy="338667"/>
          </a:xfrm>
          <a:prstGeom prst="straightConnector1">
            <a:avLst/>
          </a:prstGeom>
          <a:ln>
            <a:solidFill>
              <a:srgbClr val="00A1CE"/>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 Box 2"/>
          <p:cNvSpPr txBox="1">
            <a:spLocks noChangeArrowheads="1"/>
          </p:cNvSpPr>
          <p:nvPr/>
        </p:nvSpPr>
        <p:spPr bwMode="auto">
          <a:xfrm>
            <a:off x="3958359" y="2112510"/>
            <a:ext cx="608623" cy="304800"/>
          </a:xfrm>
          <a:prstGeom prst="rect">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a:noAutofit/>
          </a:bodyPr>
          <a:lstStyle/>
          <a:p>
            <a:pPr algn="ctr">
              <a:lnSpc>
                <a:spcPct val="115000"/>
              </a:lnSpc>
              <a:spcAft>
                <a:spcPts val="1000"/>
              </a:spcAft>
            </a:pPr>
            <a:r>
              <a:rPr lang="en-US" sz="1100" b="1" dirty="0">
                <a:latin typeface="Century Gothic" panose="020B0502020202020204" pitchFamily="34" charset="0"/>
                <a:ea typeface="Calibri" panose="020F0502020204030204" pitchFamily="34" charset="0"/>
                <a:cs typeface="Times New Roman" panose="02020603050405020304" pitchFamily="18" charset="0"/>
              </a:rPr>
              <a:t>Series</a:t>
            </a:r>
            <a:endParaRPr lang="en-US" sz="1400" b="1"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3963239" y="2510973"/>
            <a:ext cx="1944696" cy="330200"/>
          </a:xfrm>
          <a:prstGeom prst="rect">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a:noAutofit/>
          </a:bodyPr>
          <a:lstStyle/>
          <a:p>
            <a:pPr algn="ctr">
              <a:lnSpc>
                <a:spcPct val="115000"/>
              </a:lnSpc>
              <a:spcAft>
                <a:spcPts val="1000"/>
              </a:spcAft>
            </a:pPr>
            <a:r>
              <a:rPr lang="en-US" sz="1100" b="1" dirty="0">
                <a:latin typeface="Century Gothic" panose="020B0502020202020204" pitchFamily="34" charset="0"/>
                <a:ea typeface="Calibri" panose="020F0502020204030204" pitchFamily="34" charset="0"/>
                <a:cs typeface="Times New Roman" panose="02020603050405020304" pitchFamily="18" charset="0"/>
              </a:rPr>
              <a:t>Sub Series or Panel Type</a:t>
            </a:r>
            <a:endParaRPr lang="en-US" sz="1400" b="1" dirty="0">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9" name="Straight Arrow Connector 8"/>
          <p:cNvCxnSpPr/>
          <p:nvPr/>
        </p:nvCxnSpPr>
        <p:spPr>
          <a:xfrm>
            <a:off x="4935587" y="1725161"/>
            <a:ext cx="0" cy="689187"/>
          </a:xfrm>
          <a:prstGeom prst="straightConnector1">
            <a:avLst/>
          </a:prstGeom>
          <a:ln>
            <a:solidFill>
              <a:srgbClr val="00A1CE"/>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805940" y="1725161"/>
            <a:ext cx="0" cy="338667"/>
          </a:xfrm>
          <a:prstGeom prst="straightConnector1">
            <a:avLst/>
          </a:prstGeom>
          <a:ln>
            <a:solidFill>
              <a:srgbClr val="00A1CE"/>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 Box 2"/>
          <p:cNvSpPr txBox="1">
            <a:spLocks noChangeArrowheads="1"/>
          </p:cNvSpPr>
          <p:nvPr/>
        </p:nvSpPr>
        <p:spPr bwMode="auto">
          <a:xfrm>
            <a:off x="6061833" y="2510973"/>
            <a:ext cx="1209233" cy="330200"/>
          </a:xfrm>
          <a:prstGeom prst="rect">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a:noAutofit/>
          </a:bodyPr>
          <a:lstStyle/>
          <a:p>
            <a:pPr algn="ctr">
              <a:lnSpc>
                <a:spcPct val="115000"/>
              </a:lnSpc>
              <a:spcAft>
                <a:spcPts val="1000"/>
              </a:spcAft>
            </a:pPr>
            <a:r>
              <a:rPr lang="en-US" sz="1100" b="1" dirty="0">
                <a:latin typeface="Century Gothic" panose="020B0502020202020204" pitchFamily="34" charset="0"/>
                <a:ea typeface="Calibri" panose="020F0502020204030204" pitchFamily="34" charset="0"/>
                <a:cs typeface="Times New Roman" panose="02020603050405020304" pitchFamily="18" charset="0"/>
              </a:rPr>
              <a:t>Generation</a:t>
            </a:r>
            <a:endParaRPr lang="en-US" sz="1400" b="1" dirty="0">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17" name="Straight Arrow Connector 16"/>
          <p:cNvCxnSpPr/>
          <p:nvPr/>
        </p:nvCxnSpPr>
        <p:spPr>
          <a:xfrm>
            <a:off x="6661083" y="1725161"/>
            <a:ext cx="0" cy="689187"/>
          </a:xfrm>
          <a:prstGeom prst="straightConnector1">
            <a:avLst/>
          </a:prstGeom>
          <a:ln>
            <a:solidFill>
              <a:srgbClr val="00A1CE"/>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 Box 2"/>
          <p:cNvSpPr txBox="1">
            <a:spLocks noChangeArrowheads="1"/>
          </p:cNvSpPr>
          <p:nvPr/>
        </p:nvSpPr>
        <p:spPr bwMode="auto">
          <a:xfrm>
            <a:off x="7382854" y="2112510"/>
            <a:ext cx="816193" cy="304800"/>
          </a:xfrm>
          <a:prstGeom prst="rect">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ctr" anchorCtr="0">
            <a:noAutofit/>
          </a:bodyPr>
          <a:lstStyle/>
          <a:p>
            <a:pPr algn="ctr">
              <a:lnSpc>
                <a:spcPct val="115000"/>
              </a:lnSpc>
              <a:spcAft>
                <a:spcPts val="1000"/>
              </a:spcAft>
            </a:pPr>
            <a:r>
              <a:rPr lang="en-US" sz="1100" b="1" dirty="0">
                <a:latin typeface="Century Gothic" panose="020B0502020202020204" pitchFamily="34" charset="0"/>
                <a:ea typeface="Calibri" panose="020F0502020204030204" pitchFamily="34" charset="0"/>
                <a:cs typeface="Times New Roman" panose="02020603050405020304" pitchFamily="18" charset="0"/>
              </a:rPr>
              <a:t>Option</a:t>
            </a:r>
            <a:endParaRPr lang="en-US" sz="1400" b="1" dirty="0">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16" name="Straight Arrow Connector 15"/>
          <p:cNvCxnSpPr/>
          <p:nvPr/>
        </p:nvCxnSpPr>
        <p:spPr>
          <a:xfrm>
            <a:off x="7790950" y="1725161"/>
            <a:ext cx="0" cy="338667"/>
          </a:xfrm>
          <a:prstGeom prst="straightConnector1">
            <a:avLst/>
          </a:prstGeom>
          <a:ln>
            <a:solidFill>
              <a:srgbClr val="00A1CE"/>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표 42"/>
          <p:cNvGraphicFramePr>
            <a:graphicFrameLocks noGrp="1"/>
          </p:cNvGraphicFramePr>
          <p:nvPr>
            <p:extLst>
              <p:ext uri="{D42A27DB-BD31-4B8C-83A1-F6EECF244321}">
                <p14:modId xmlns:p14="http://schemas.microsoft.com/office/powerpoint/2010/main" val="892873278"/>
              </p:ext>
            </p:extLst>
          </p:nvPr>
        </p:nvGraphicFramePr>
        <p:xfrm>
          <a:off x="3486281" y="3020853"/>
          <a:ext cx="2303983" cy="1964832"/>
        </p:xfrm>
        <a:graphic>
          <a:graphicData uri="http://schemas.openxmlformats.org/drawingml/2006/table">
            <a:tbl>
              <a:tblPr firstRow="1" bandRow="1">
                <a:tableStyleId>{5202B0CA-FC54-4496-8BCA-5EF66A818D29}</a:tableStyleId>
              </a:tblPr>
              <a:tblGrid>
                <a:gridCol w="2303983">
                  <a:extLst>
                    <a:ext uri="{9D8B030D-6E8A-4147-A177-3AD203B41FA5}">
                      <a16:colId xmlns:a16="http://schemas.microsoft.com/office/drawing/2014/main" val="20000"/>
                    </a:ext>
                  </a:extLst>
                </a:gridCol>
              </a:tblGrid>
              <a:tr h="327472">
                <a:tc>
                  <a:txBody>
                    <a:bodyPr/>
                    <a:lstStyle/>
                    <a:p>
                      <a:pPr latinLnBrk="1"/>
                      <a:r>
                        <a:rPr lang="en-US" altLang="ko-KR" sz="1500" kern="1200" dirty="0">
                          <a:effectLst/>
                          <a:latin typeface="Century Gothic" panose="020B0502020202020204" pitchFamily="34" charset="0"/>
                        </a:rPr>
                        <a:t>Sub Series</a:t>
                      </a:r>
                      <a:endParaRPr lang="ko-KR" altLang="en-US" sz="1500" b="1"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2394632542"/>
                  </a:ext>
                </a:extLst>
              </a:tr>
              <a:tr h="327472">
                <a:tc>
                  <a:txBody>
                    <a:bodyPr/>
                    <a:lstStyle/>
                    <a:p>
                      <a:pPr latinLnBrk="1"/>
                      <a:r>
                        <a:rPr lang="en-US" altLang="ko-KR" sz="1500" kern="1200" dirty="0">
                          <a:effectLst/>
                          <a:latin typeface="Century Gothic" panose="020B0502020202020204" pitchFamily="34" charset="0"/>
                        </a:rPr>
                        <a:t>H: High performance</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0"/>
                  </a:ext>
                </a:extLst>
              </a:tr>
              <a:tr h="327472">
                <a:tc>
                  <a:txBody>
                    <a:bodyPr/>
                    <a:lstStyle/>
                    <a:p>
                      <a:pPr latinLnBrk="1"/>
                      <a:r>
                        <a:rPr lang="en-US" altLang="ko-KR" sz="1500" kern="1200" dirty="0">
                          <a:effectLst/>
                          <a:latin typeface="Century Gothic" panose="020B0502020202020204" pitchFamily="34" charset="0"/>
                        </a:rPr>
                        <a:t>M: Mainstream</a:t>
                      </a:r>
                      <a:endParaRPr lang="en-US" altLang="ko-KR"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1"/>
                  </a:ext>
                </a:extLst>
              </a:tr>
              <a:tr h="327472">
                <a:tc>
                  <a:txBody>
                    <a:bodyPr/>
                    <a:lstStyle/>
                    <a:p>
                      <a:pPr latinLnBrk="1"/>
                      <a:r>
                        <a:rPr lang="en-US" altLang="ko-KR" sz="1500" kern="1200" dirty="0">
                          <a:effectLst/>
                          <a:latin typeface="Century Gothic" panose="020B0502020202020204" pitchFamily="34" charset="0"/>
                        </a:rPr>
                        <a:t>B: Basic</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2"/>
                  </a:ext>
                </a:extLst>
              </a:tr>
              <a:tr h="32747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E: Edge Lit</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3"/>
                  </a:ext>
                </a:extLst>
              </a:tr>
              <a:tr h="32747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D: Direct Lit</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6"/>
                  </a:ext>
                </a:extLst>
              </a:tr>
            </a:tbl>
          </a:graphicData>
        </a:graphic>
      </p:graphicFrame>
      <p:graphicFrame>
        <p:nvGraphicFramePr>
          <p:cNvPr id="24" name="표 42"/>
          <p:cNvGraphicFramePr>
            <a:graphicFrameLocks noGrp="1"/>
          </p:cNvGraphicFramePr>
          <p:nvPr>
            <p:extLst>
              <p:ext uri="{D42A27DB-BD31-4B8C-83A1-F6EECF244321}">
                <p14:modId xmlns:p14="http://schemas.microsoft.com/office/powerpoint/2010/main" val="226513348"/>
              </p:ext>
            </p:extLst>
          </p:nvPr>
        </p:nvGraphicFramePr>
        <p:xfrm>
          <a:off x="5949311" y="3020853"/>
          <a:ext cx="1814119" cy="2619776"/>
        </p:xfrm>
        <a:graphic>
          <a:graphicData uri="http://schemas.openxmlformats.org/drawingml/2006/table">
            <a:tbl>
              <a:tblPr firstRow="1" bandRow="1">
                <a:tableStyleId>{5202B0CA-FC54-4496-8BCA-5EF66A818D29}</a:tableStyleId>
              </a:tblPr>
              <a:tblGrid>
                <a:gridCol w="1814119">
                  <a:extLst>
                    <a:ext uri="{9D8B030D-6E8A-4147-A177-3AD203B41FA5}">
                      <a16:colId xmlns:a16="http://schemas.microsoft.com/office/drawing/2014/main" val="20000"/>
                    </a:ext>
                  </a:extLst>
                </a:gridCol>
              </a:tblGrid>
              <a:tr h="327472">
                <a:tc>
                  <a:txBody>
                    <a:bodyPr/>
                    <a:lstStyle/>
                    <a:p>
                      <a:pPr latinLnBrk="1"/>
                      <a:r>
                        <a:rPr lang="en-US" altLang="ko-KR" sz="1500" kern="1200" dirty="0">
                          <a:effectLst/>
                          <a:latin typeface="Century Gothic" panose="020B0502020202020204" pitchFamily="34" charset="0"/>
                        </a:rPr>
                        <a:t>Generation Code</a:t>
                      </a:r>
                      <a:endParaRPr lang="ko-KR" altLang="en-US" sz="1500" b="1"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2394632542"/>
                  </a:ext>
                </a:extLst>
              </a:tr>
              <a:tr h="32747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D:</a:t>
                      </a:r>
                      <a:r>
                        <a:rPr lang="en-US" altLang="ko-KR" sz="1500" kern="1200" baseline="0" dirty="0">
                          <a:effectLst/>
                          <a:latin typeface="Century Gothic" panose="020B0502020202020204" pitchFamily="34" charset="0"/>
                        </a:rPr>
                        <a:t> 2014</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3"/>
                  </a:ext>
                </a:extLst>
              </a:tr>
              <a:tr h="327472">
                <a:tc>
                  <a:txBody>
                    <a:bodyPr/>
                    <a:lstStyle/>
                    <a:p>
                      <a:pPr latinLnBrk="1"/>
                      <a:r>
                        <a:rPr lang="en-US" altLang="ko-KR" sz="1500" kern="1200" dirty="0">
                          <a:effectLst/>
                          <a:latin typeface="Century Gothic" panose="020B0502020202020204" pitchFamily="34" charset="0"/>
                        </a:rPr>
                        <a:t>E:</a:t>
                      </a:r>
                      <a:r>
                        <a:rPr lang="en-US" altLang="ko-KR" sz="1500" kern="1200" baseline="0" dirty="0">
                          <a:effectLst/>
                          <a:latin typeface="Century Gothic" panose="020B0502020202020204" pitchFamily="34" charset="0"/>
                        </a:rPr>
                        <a:t> 2015</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6"/>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F:</a:t>
                      </a:r>
                      <a:r>
                        <a:rPr lang="en-US" altLang="ko-KR" sz="1500" kern="1200" baseline="0" dirty="0">
                          <a:effectLst/>
                          <a:latin typeface="Century Gothic" panose="020B0502020202020204" pitchFamily="34" charset="0"/>
                        </a:rPr>
                        <a:t> 2016</a:t>
                      </a:r>
                      <a:endParaRPr lang="en-US" altLang="ko-KR" sz="1500" b="0" kern="1200" baseline="0" dirty="0">
                        <a:effectLst/>
                        <a:latin typeface="Century Gothic" panose="020B0502020202020204" pitchFamily="34" charset="0"/>
                      </a:endParaRPr>
                    </a:p>
                  </a:txBody>
                  <a:tcPr marL="68580" marR="68580" marT="0" marB="0" anchor="ctr"/>
                </a:tc>
                <a:extLst>
                  <a:ext uri="{0D108BD9-81ED-4DB2-BD59-A6C34878D82A}">
                    <a16:rowId xmlns:a16="http://schemas.microsoft.com/office/drawing/2014/main" val="600961915"/>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kern="1200" baseline="0" dirty="0">
                          <a:effectLst/>
                          <a:latin typeface="Century Gothic" panose="020B0502020202020204" pitchFamily="34" charset="0"/>
                        </a:rPr>
                        <a:t>H: 2017</a:t>
                      </a:r>
                      <a:endParaRPr lang="en-US" altLang="ko-KR" sz="1500" b="0" kern="1200" baseline="0" dirty="0">
                        <a:effectLst/>
                        <a:latin typeface="Century Gothic" panose="020B0502020202020204" pitchFamily="34" charset="0"/>
                      </a:endParaRPr>
                    </a:p>
                  </a:txBody>
                  <a:tcPr marL="68580" marR="68580" marT="0" marB="0" anchor="ctr"/>
                </a:tc>
                <a:extLst>
                  <a:ext uri="{0D108BD9-81ED-4DB2-BD59-A6C34878D82A}">
                    <a16:rowId xmlns:a16="http://schemas.microsoft.com/office/drawing/2014/main" val="211759570"/>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b="0" kern="1200" baseline="0" dirty="0">
                          <a:effectLst/>
                          <a:latin typeface="Century Gothic" panose="020B0502020202020204" pitchFamily="34" charset="0"/>
                        </a:rPr>
                        <a:t>J: 2018</a:t>
                      </a:r>
                    </a:p>
                  </a:txBody>
                  <a:tcPr marL="68580" marR="68580" marT="0" marB="0" anchor="ctr"/>
                </a:tc>
                <a:extLst>
                  <a:ext uri="{0D108BD9-81ED-4DB2-BD59-A6C34878D82A}">
                    <a16:rowId xmlns:a16="http://schemas.microsoft.com/office/drawing/2014/main" val="2033488583"/>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kern="1200" baseline="0" dirty="0">
                          <a:effectLst/>
                          <a:latin typeface="Century Gothic" panose="020B0502020202020204" pitchFamily="34" charset="0"/>
                        </a:rPr>
                        <a:t>N: 2018 / 2019</a:t>
                      </a:r>
                      <a:endParaRPr lang="en-US" altLang="ko-KR" sz="1500" b="0" kern="1200" baseline="0" dirty="0">
                        <a:effectLst/>
                        <a:latin typeface="Century Gothic" panose="020B0502020202020204" pitchFamily="34" charset="0"/>
                      </a:endParaRPr>
                    </a:p>
                  </a:txBody>
                  <a:tcPr marL="68580" marR="68580" marT="0" marB="0" anchor="ctr"/>
                </a:tc>
                <a:extLst>
                  <a:ext uri="{0D108BD9-81ED-4DB2-BD59-A6C34878D82A}">
                    <a16:rowId xmlns:a16="http://schemas.microsoft.com/office/drawing/2014/main" val="1592150372"/>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b="0" kern="1200" baseline="0" dirty="0">
                          <a:effectLst/>
                          <a:latin typeface="Century Gothic" panose="020B0502020202020204" pitchFamily="34" charset="0"/>
                        </a:rPr>
                        <a:t>R: 2019</a:t>
                      </a:r>
                    </a:p>
                  </a:txBody>
                  <a:tcPr marL="68580" marR="68580" marT="0" marB="0" anchor="ctr"/>
                </a:tc>
                <a:extLst>
                  <a:ext uri="{0D108BD9-81ED-4DB2-BD59-A6C34878D82A}">
                    <a16:rowId xmlns:a16="http://schemas.microsoft.com/office/drawing/2014/main" val="3786935414"/>
                  </a:ext>
                </a:extLst>
              </a:tr>
            </a:tbl>
          </a:graphicData>
        </a:graphic>
      </p:graphicFrame>
      <p:graphicFrame>
        <p:nvGraphicFramePr>
          <p:cNvPr id="25" name="표 42"/>
          <p:cNvGraphicFramePr>
            <a:graphicFrameLocks noGrp="1"/>
          </p:cNvGraphicFramePr>
          <p:nvPr>
            <p:extLst>
              <p:ext uri="{D42A27DB-BD31-4B8C-83A1-F6EECF244321}">
                <p14:modId xmlns:p14="http://schemas.microsoft.com/office/powerpoint/2010/main" val="3893924407"/>
              </p:ext>
            </p:extLst>
          </p:nvPr>
        </p:nvGraphicFramePr>
        <p:xfrm>
          <a:off x="7927215" y="3020853"/>
          <a:ext cx="2876152" cy="3602192"/>
        </p:xfrm>
        <a:graphic>
          <a:graphicData uri="http://schemas.openxmlformats.org/drawingml/2006/table">
            <a:tbl>
              <a:tblPr firstRow="1" bandRow="1">
                <a:tableStyleId>{5202B0CA-FC54-4496-8BCA-5EF66A818D29}</a:tableStyleId>
              </a:tblPr>
              <a:tblGrid>
                <a:gridCol w="2876152">
                  <a:extLst>
                    <a:ext uri="{9D8B030D-6E8A-4147-A177-3AD203B41FA5}">
                      <a16:colId xmlns:a16="http://schemas.microsoft.com/office/drawing/2014/main" val="20000"/>
                    </a:ext>
                  </a:extLst>
                </a:gridCol>
              </a:tblGrid>
              <a:tr h="327472">
                <a:tc>
                  <a:txBody>
                    <a:bodyPr/>
                    <a:lstStyle/>
                    <a:p>
                      <a:pPr latinLnBrk="1"/>
                      <a:r>
                        <a:rPr lang="en-US" altLang="ko-KR" sz="1500" kern="1200" dirty="0">
                          <a:effectLst/>
                          <a:latin typeface="Century Gothic" panose="020B0502020202020204" pitchFamily="34" charset="0"/>
                        </a:rPr>
                        <a:t>Option Codes</a:t>
                      </a:r>
                      <a:endParaRPr lang="ko-KR" altLang="en-US" sz="1500" b="1"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2394632542"/>
                  </a:ext>
                </a:extLst>
              </a:tr>
              <a:tr h="327472">
                <a:tc>
                  <a:txBody>
                    <a:bodyPr/>
                    <a:lstStyle/>
                    <a:p>
                      <a:pPr latinLnBrk="1"/>
                      <a:r>
                        <a:rPr lang="en-US" altLang="ko-KR" sz="1500" kern="1200" baseline="0" dirty="0">
                          <a:effectLst/>
                          <a:latin typeface="Century Gothic" panose="020B0502020202020204" pitchFamily="34" charset="0"/>
                        </a:rPr>
                        <a:t>N: No Wi-Fi</a:t>
                      </a:r>
                      <a:endParaRPr lang="en-US" altLang="ko-KR" sz="1500" b="0" kern="1200" baseline="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2617142846"/>
                  </a:ext>
                </a:extLst>
              </a:tr>
              <a:tr h="327472">
                <a:tc>
                  <a:txBody>
                    <a:bodyPr/>
                    <a:lstStyle/>
                    <a:p>
                      <a:pPr latinLnBrk="1"/>
                      <a:r>
                        <a:rPr lang="en-US" altLang="ko-KR" sz="1500" kern="1200" dirty="0">
                          <a:effectLst/>
                          <a:latin typeface="Century Gothic" panose="020B0502020202020204" pitchFamily="34" charset="0"/>
                        </a:rPr>
                        <a:t>W:</a:t>
                      </a:r>
                      <a:r>
                        <a:rPr lang="en-US" altLang="ko-KR" sz="1500" kern="1200" baseline="0" dirty="0">
                          <a:effectLst/>
                          <a:latin typeface="Century Gothic" panose="020B0502020202020204" pitchFamily="34" charset="0"/>
                        </a:rPr>
                        <a:t> Window</a:t>
                      </a:r>
                      <a:endParaRPr lang="en-US" altLang="ko-KR" sz="1500" b="0" kern="1200" baseline="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0"/>
                  </a:ext>
                </a:extLst>
              </a:tr>
              <a:tr h="327472">
                <a:tc>
                  <a:txBody>
                    <a:bodyPr/>
                    <a:lstStyle/>
                    <a:p>
                      <a:pPr latinLnBrk="1"/>
                      <a:r>
                        <a:rPr lang="en-US" altLang="ko-KR" sz="1500" b="0" kern="1200" baseline="0" dirty="0">
                          <a:solidFill>
                            <a:schemeClr val="tx1"/>
                          </a:solidFill>
                          <a:effectLst/>
                          <a:latin typeface="Century Gothic" panose="020B0502020202020204" pitchFamily="34" charset="0"/>
                          <a:ea typeface="+mn-ea"/>
                          <a:cs typeface="+mn-cs"/>
                        </a:rPr>
                        <a:t>D: Dual sided</a:t>
                      </a:r>
                    </a:p>
                  </a:txBody>
                  <a:tcPr marL="68580" marR="68580" marT="0" marB="0" anchor="ctr"/>
                </a:tc>
                <a:extLst>
                  <a:ext uri="{0D108BD9-81ED-4DB2-BD59-A6C34878D82A}">
                    <a16:rowId xmlns:a16="http://schemas.microsoft.com/office/drawing/2014/main" val="733590367"/>
                  </a:ext>
                </a:extLst>
              </a:tr>
              <a:tr h="327472">
                <a:tc>
                  <a:txBody>
                    <a:bodyPr/>
                    <a:lstStyle/>
                    <a:p>
                      <a:pPr latinLnBrk="1"/>
                      <a:r>
                        <a:rPr lang="en-US" altLang="ko-KR" sz="1500" kern="1200" dirty="0">
                          <a:effectLst/>
                          <a:latin typeface="Century Gothic" panose="020B0502020202020204" pitchFamily="34" charset="0"/>
                        </a:rPr>
                        <a:t>TR / W: Built-in</a:t>
                      </a:r>
                      <a:r>
                        <a:rPr lang="en-US" altLang="ko-KR" sz="1500" kern="1200" baseline="0" dirty="0">
                          <a:effectLst/>
                          <a:latin typeface="Century Gothic" panose="020B0502020202020204" pitchFamily="34" charset="0"/>
                        </a:rPr>
                        <a:t> IR touch</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2"/>
                  </a:ext>
                </a:extLst>
              </a:tr>
              <a:tr h="327472">
                <a:tc>
                  <a:txBody>
                    <a:bodyPr/>
                    <a:lstStyle/>
                    <a:p>
                      <a:pPr latinLnBrk="1"/>
                      <a:r>
                        <a:rPr lang="en-US" altLang="ko-KR" sz="1500" kern="1200" dirty="0">
                          <a:effectLst/>
                          <a:latin typeface="Century Gothic" panose="020B0502020202020204" pitchFamily="34" charset="0"/>
                        </a:rPr>
                        <a:t>BC:</a:t>
                      </a:r>
                      <a:r>
                        <a:rPr lang="en-US" altLang="ko-KR" sz="1500" kern="1200" baseline="0" dirty="0">
                          <a:effectLst/>
                          <a:latin typeface="Century Gothic" panose="020B0502020202020204" pitchFamily="34" charset="0"/>
                        </a:rPr>
                        <a:t> Built in capacitive touch</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0006"/>
                  </a:ext>
                </a:extLst>
              </a:tr>
              <a:tr h="327472">
                <a:tc>
                  <a:txBody>
                    <a:bodyPr/>
                    <a:lstStyle/>
                    <a:p>
                      <a:pPr latinLnBrk="1"/>
                      <a:r>
                        <a:rPr lang="en-US" altLang="ko-KR" sz="1500" kern="1200" dirty="0">
                          <a:effectLst/>
                          <a:latin typeface="Century Gothic" panose="020B0502020202020204" pitchFamily="34" charset="0"/>
                        </a:rPr>
                        <a:t>A: 700 nit backlight</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600961915"/>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kern="1200" dirty="0">
                          <a:effectLst/>
                          <a:latin typeface="Century Gothic" panose="020B0502020202020204" pitchFamily="34" charset="0"/>
                        </a:rPr>
                        <a:t>B: 500 nit backlight</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59353381"/>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b="0" kern="1200" dirty="0">
                          <a:solidFill>
                            <a:schemeClr val="tx1"/>
                          </a:solidFill>
                          <a:effectLst/>
                          <a:latin typeface="Century Gothic" panose="020B0502020202020204" pitchFamily="34" charset="0"/>
                          <a:ea typeface="+mn-ea"/>
                          <a:cs typeface="+mn-cs"/>
                        </a:rPr>
                        <a:t>U: Ultra narrow bezel</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724911542"/>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b="0" kern="1200" dirty="0">
                          <a:solidFill>
                            <a:schemeClr val="tx1"/>
                          </a:solidFill>
                          <a:effectLst/>
                          <a:latin typeface="Century Gothic" panose="020B0502020202020204" pitchFamily="34" charset="0"/>
                          <a:ea typeface="+mn-ea"/>
                          <a:cs typeface="+mn-cs"/>
                        </a:rPr>
                        <a:t>E: Extreme narrow bezel</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1961871643"/>
                  </a:ext>
                </a:extLst>
              </a:tr>
              <a:tr h="327472">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500" b="0" kern="1200" dirty="0">
                          <a:solidFill>
                            <a:schemeClr val="tx1"/>
                          </a:solidFill>
                          <a:effectLst/>
                          <a:latin typeface="Century Gothic" panose="020B0502020202020204" pitchFamily="34" charset="0"/>
                          <a:ea typeface="+mn-ea"/>
                          <a:cs typeface="+mn-cs"/>
                        </a:rPr>
                        <a:t>8K: UHD 8K resolution</a:t>
                      </a:r>
                      <a:endParaRPr lang="ko-KR" altLang="en-US" sz="1500" b="0" kern="1200" dirty="0">
                        <a:solidFill>
                          <a:schemeClr val="tx1"/>
                        </a:solidFill>
                        <a:effectLst/>
                        <a:latin typeface="Century Gothic" panose="020B0502020202020204" pitchFamily="34" charset="0"/>
                        <a:ea typeface="+mn-ea"/>
                        <a:cs typeface="+mn-cs"/>
                      </a:endParaRPr>
                    </a:p>
                  </a:txBody>
                  <a:tcPr marL="68580" marR="68580" marT="0" marB="0" anchor="ctr"/>
                </a:tc>
                <a:extLst>
                  <a:ext uri="{0D108BD9-81ED-4DB2-BD59-A6C34878D82A}">
                    <a16:rowId xmlns:a16="http://schemas.microsoft.com/office/drawing/2014/main" val="906085229"/>
                  </a:ext>
                </a:extLst>
              </a:tr>
            </a:tbl>
          </a:graphicData>
        </a:graphic>
      </p:graphicFrame>
      <p:sp>
        <p:nvSpPr>
          <p:cNvPr id="5" name="Title 4"/>
          <p:cNvSpPr>
            <a:spLocks noGrp="1"/>
          </p:cNvSpPr>
          <p:nvPr>
            <p:ph type="title"/>
          </p:nvPr>
        </p:nvSpPr>
        <p:spPr/>
        <p:txBody>
          <a:bodyPr/>
          <a:lstStyle/>
          <a:p>
            <a:r>
              <a:rPr lang="en-US" dirty="0"/>
              <a:t>LFD Model Naming Conventions</a:t>
            </a:r>
          </a:p>
        </p:txBody>
      </p:sp>
    </p:spTree>
    <p:extLst>
      <p:ext uri="{BB962C8B-B14F-4D97-AF65-F5344CB8AC3E}">
        <p14:creationId xmlns:p14="http://schemas.microsoft.com/office/powerpoint/2010/main" val="3924094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quarter" idx="13"/>
          </p:nvPr>
        </p:nvSpPr>
        <p:spPr>
          <a:xfrm>
            <a:off x="173184" y="901931"/>
            <a:ext cx="6808124" cy="5444836"/>
          </a:xfrm>
        </p:spPr>
        <p:txBody>
          <a:bodyPr>
            <a:normAutofit/>
          </a:bodyPr>
          <a:lstStyle/>
          <a:p>
            <a:pPr lvl="0"/>
            <a:r>
              <a:rPr lang="en-US" sz="1800" dirty="0">
                <a:solidFill>
                  <a:srgbClr val="007AC2"/>
                </a:solidFill>
              </a:rPr>
              <a:t>Basic digital signage, that does not require a separate media player, provided at no additional cost. </a:t>
            </a:r>
          </a:p>
          <a:p>
            <a:pPr lvl="0"/>
            <a:r>
              <a:rPr lang="en-US" sz="1800" dirty="0"/>
              <a:t>MagicInfo Express 2 runs on the SoC in S3/S4/S5/S6 Player LFDs.</a:t>
            </a:r>
          </a:p>
          <a:p>
            <a:pPr lvl="0"/>
            <a:r>
              <a:rPr lang="en-US" sz="1800" dirty="0"/>
              <a:t>Express 2 software can be installed on Windows, Mac, Android, or iOS. </a:t>
            </a:r>
          </a:p>
          <a:p>
            <a:pPr lvl="0"/>
            <a:r>
              <a:rPr lang="en-US" sz="1800" dirty="0"/>
              <a:t>Express 2 connects to the LFD via a network. If no network is present, a direct Wi-Fi connection can be set up on the LFD (Soft Access Point).</a:t>
            </a:r>
          </a:p>
          <a:p>
            <a:pPr lvl="0"/>
            <a:r>
              <a:rPr lang="en-US" sz="1800" dirty="0"/>
              <a:t>Express 2 can also publish content via USB storage devices. </a:t>
            </a:r>
          </a:p>
          <a:p>
            <a:pPr lvl="0"/>
            <a:r>
              <a:rPr lang="en-US" sz="1800" dirty="0"/>
              <a:t>Plays photos, videos, PowerPoint, PDF, external sources (via PiP), and allows for multi-zone template creation from a library of pre-created layouts.</a:t>
            </a:r>
          </a:p>
          <a:p>
            <a:r>
              <a:rPr lang="en-US" sz="1800" dirty="0">
                <a:solidFill>
                  <a:srgbClr val="007AC2"/>
                </a:solidFill>
              </a:rPr>
              <a:t>No license required. </a:t>
            </a:r>
          </a:p>
        </p:txBody>
      </p:sp>
      <p:sp>
        <p:nvSpPr>
          <p:cNvPr id="6" name="Title 5"/>
          <p:cNvSpPr>
            <a:spLocks noGrp="1"/>
          </p:cNvSpPr>
          <p:nvPr>
            <p:ph type="title"/>
          </p:nvPr>
        </p:nvSpPr>
        <p:spPr/>
        <p:txBody>
          <a:bodyPr>
            <a:normAutofit/>
          </a:bodyPr>
          <a:lstStyle/>
          <a:p>
            <a:r>
              <a:rPr lang="en-US" dirty="0"/>
              <a:t>MagicInfo Express 2</a:t>
            </a:r>
          </a:p>
        </p:txBody>
      </p:sp>
      <p:pic>
        <p:nvPicPr>
          <p:cNvPr id="2050" name="Picture 2" descr="http://displaysolutions.samsung.com/static/images/products/sstv/sstv_onebox_softw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687" y="3961262"/>
            <a:ext cx="3548565" cy="2494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isplaysolutions.samsung.com/static/images/products/sstv/sstv_onebox_hardw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23" y="1498601"/>
            <a:ext cx="3336760" cy="207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0715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quarter" idx="13"/>
          </p:nvPr>
        </p:nvSpPr>
        <p:spPr>
          <a:xfrm>
            <a:off x="173183" y="901931"/>
            <a:ext cx="6808125" cy="5444836"/>
          </a:xfrm>
        </p:spPr>
        <p:txBody>
          <a:bodyPr>
            <a:normAutofit/>
          </a:bodyPr>
          <a:lstStyle/>
          <a:p>
            <a:pPr lvl="0"/>
            <a:r>
              <a:rPr lang="en-US" sz="1800" dirty="0">
                <a:solidFill>
                  <a:srgbClr val="007AC2"/>
                </a:solidFill>
              </a:rPr>
              <a:t>Basic digital signage, that does not require a separate media player, provided at no additional cost. </a:t>
            </a:r>
          </a:p>
          <a:p>
            <a:pPr lvl="0"/>
            <a:r>
              <a:rPr lang="en-US" sz="1800" dirty="0"/>
              <a:t>MagicInfo Lite runs on the onboard SoC (System on a Chip) within Samsung commercial LFDs.</a:t>
            </a:r>
          </a:p>
          <a:p>
            <a:pPr lvl="0"/>
            <a:r>
              <a:rPr lang="en-US" sz="1800" dirty="0"/>
              <a:t>Utilizes a standard IP network (wired or wireless).</a:t>
            </a:r>
          </a:p>
          <a:p>
            <a:pPr lvl="0"/>
            <a:r>
              <a:rPr lang="en-US" sz="1800" dirty="0"/>
              <a:t>Plays photos, videos, Flash, PDF and PowerPoint, in full screen only.</a:t>
            </a:r>
          </a:p>
          <a:p>
            <a:r>
              <a:rPr lang="en-US" sz="1800" dirty="0">
                <a:solidFill>
                  <a:srgbClr val="007AC2"/>
                </a:solidFill>
              </a:rPr>
              <a:t>Uses MagicInfo Server 6 for centralized management of LFDs.</a:t>
            </a:r>
          </a:p>
          <a:p>
            <a:pPr lvl="0"/>
            <a:r>
              <a:rPr lang="en-US" sz="1800" dirty="0">
                <a:solidFill>
                  <a:srgbClr val="007AC2"/>
                </a:solidFill>
              </a:rPr>
              <a:t>Includes 25 free licenses with the install of the Server software.</a:t>
            </a:r>
          </a:p>
          <a:p>
            <a:pPr lvl="0"/>
            <a:r>
              <a:rPr lang="en-US" sz="1800" dirty="0">
                <a:solidFill>
                  <a:srgbClr val="007AC2"/>
                </a:solidFill>
              </a:rPr>
              <a:t>Additional licenses can be purchased with part number CY-MILSSTS. Each display added must have a license.</a:t>
            </a:r>
          </a:p>
        </p:txBody>
      </p:sp>
      <p:sp>
        <p:nvSpPr>
          <p:cNvPr id="6" name="Title 5"/>
          <p:cNvSpPr>
            <a:spLocks noGrp="1"/>
          </p:cNvSpPr>
          <p:nvPr>
            <p:ph type="title"/>
          </p:nvPr>
        </p:nvSpPr>
        <p:spPr/>
        <p:txBody>
          <a:bodyPr>
            <a:normAutofit/>
          </a:bodyPr>
          <a:lstStyle/>
          <a:p>
            <a:r>
              <a:rPr lang="en-US" dirty="0"/>
              <a:t>MagicInfo Lite</a:t>
            </a:r>
          </a:p>
        </p:txBody>
      </p:sp>
      <p:pic>
        <p:nvPicPr>
          <p:cNvPr id="4" name="Picture 2" descr="http://www.samsung.com/au/business-images/product/large-format-display-solutions/2012/magicinfo-lite/features/MagicInfo-Lite-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230" y="4076729"/>
            <a:ext cx="4150639" cy="25762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6" name="Picture 2" descr="http://www.samsung.com/sg/business-images/product/large-format-display-solutions/2012/magicinfo-lite/features/magicinfo-lite-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94" y="1321819"/>
            <a:ext cx="3773308" cy="234205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515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quarter" idx="13"/>
          </p:nvPr>
        </p:nvSpPr>
        <p:spPr>
          <a:xfrm>
            <a:off x="173183" y="901931"/>
            <a:ext cx="6808125" cy="5444836"/>
          </a:xfrm>
        </p:spPr>
        <p:txBody>
          <a:bodyPr>
            <a:normAutofit/>
          </a:bodyPr>
          <a:lstStyle/>
          <a:p>
            <a:pPr lvl="0"/>
            <a:r>
              <a:rPr lang="en-US" sz="1800" dirty="0">
                <a:solidFill>
                  <a:srgbClr val="007AC2"/>
                </a:solidFill>
              </a:rPr>
              <a:t>Premium digital signage that does not need a separate media player. </a:t>
            </a:r>
          </a:p>
          <a:p>
            <a:pPr lvl="0"/>
            <a:r>
              <a:rPr lang="en-US" sz="1800" dirty="0"/>
              <a:t>MagicInfo Premium S runs on the onboard SoC (system on a chip) within Samsung commercial LFDs.</a:t>
            </a:r>
          </a:p>
          <a:p>
            <a:pPr lvl="0"/>
            <a:r>
              <a:rPr lang="en-US" sz="1800" dirty="0"/>
              <a:t>Utilizes a standard IP network (wired or wireless).</a:t>
            </a:r>
          </a:p>
          <a:p>
            <a:pPr lvl="0"/>
            <a:r>
              <a:rPr lang="en-US" sz="1800" dirty="0"/>
              <a:t>Offers custom multi-zone template capability and embedding PiP to add live video to templates. </a:t>
            </a:r>
          </a:p>
          <a:p>
            <a:pPr lvl="0"/>
            <a:r>
              <a:rPr lang="en-US" sz="1800" dirty="0"/>
              <a:t>Compatible with MagicInfo Premium Author software for advanced template creation.</a:t>
            </a:r>
          </a:p>
          <a:p>
            <a:r>
              <a:rPr lang="en-US" sz="1800" dirty="0">
                <a:solidFill>
                  <a:srgbClr val="007AC2"/>
                </a:solidFill>
              </a:rPr>
              <a:t>Uses MagicInfo Server 6 for centralized management of LFDs.</a:t>
            </a:r>
          </a:p>
          <a:p>
            <a:r>
              <a:rPr lang="en-US" sz="1800" dirty="0">
                <a:solidFill>
                  <a:srgbClr val="007AC2"/>
                </a:solidFill>
              </a:rPr>
              <a:t>One license is required per display, part number                BW-MIP40PA. </a:t>
            </a:r>
          </a:p>
          <a:p>
            <a:r>
              <a:rPr lang="en-US" sz="1800" dirty="0">
                <a:solidFill>
                  <a:srgbClr val="007AC2"/>
                </a:solidFill>
              </a:rPr>
              <a:t>There is a 60-day trial for up to 5 monitors available on the server software.</a:t>
            </a:r>
          </a:p>
        </p:txBody>
      </p:sp>
      <p:sp>
        <p:nvSpPr>
          <p:cNvPr id="6" name="Title 5"/>
          <p:cNvSpPr>
            <a:spLocks noGrp="1"/>
          </p:cNvSpPr>
          <p:nvPr>
            <p:ph type="title"/>
          </p:nvPr>
        </p:nvSpPr>
        <p:spPr/>
        <p:txBody>
          <a:bodyPr>
            <a:normAutofit/>
          </a:bodyPr>
          <a:lstStyle/>
          <a:p>
            <a:r>
              <a:rPr lang="en-US" dirty="0"/>
              <a:t>MagicInfo Premium S</a:t>
            </a:r>
          </a:p>
        </p:txBody>
      </p:sp>
      <p:pic>
        <p:nvPicPr>
          <p:cNvPr id="5" name="Picture 4">
            <a:extLst>
              <a:ext uri="{FF2B5EF4-FFF2-40B4-BE49-F238E27FC236}">
                <a16:creationId xmlns:a16="http://schemas.microsoft.com/office/drawing/2014/main" id="{C39BC3E1-870C-4653-8B1E-3C3A1133FCC6}"/>
              </a:ext>
            </a:extLst>
          </p:cNvPr>
          <p:cNvPicPr>
            <a:picLocks noChangeAspect="1"/>
          </p:cNvPicPr>
          <p:nvPr/>
        </p:nvPicPr>
        <p:blipFill>
          <a:blip r:embed="rId2"/>
          <a:stretch>
            <a:fillRect/>
          </a:stretch>
        </p:blipFill>
        <p:spPr>
          <a:xfrm>
            <a:off x="7565013" y="2202675"/>
            <a:ext cx="4241718" cy="2452650"/>
          </a:xfrm>
          <a:prstGeom prst="rect">
            <a:avLst/>
          </a:prstGeom>
        </p:spPr>
      </p:pic>
    </p:spTree>
    <p:extLst>
      <p:ext uri="{BB962C8B-B14F-4D97-AF65-F5344CB8AC3E}">
        <p14:creationId xmlns:p14="http://schemas.microsoft.com/office/powerpoint/2010/main" val="1138047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quarter" idx="13"/>
          </p:nvPr>
        </p:nvSpPr>
        <p:spPr>
          <a:xfrm>
            <a:off x="173183" y="901931"/>
            <a:ext cx="6808125" cy="5444836"/>
          </a:xfrm>
        </p:spPr>
        <p:txBody>
          <a:bodyPr>
            <a:normAutofit/>
          </a:bodyPr>
          <a:lstStyle/>
          <a:p>
            <a:pPr lvl="0"/>
            <a:r>
              <a:rPr lang="en-US" sz="1800" dirty="0">
                <a:solidFill>
                  <a:srgbClr val="007AC2"/>
                </a:solidFill>
              </a:rPr>
              <a:t>Samsung’s flagship digital signage solution offering the most features and capabilities. </a:t>
            </a:r>
          </a:p>
          <a:p>
            <a:pPr lvl="0"/>
            <a:r>
              <a:rPr lang="en-US" sz="1800" dirty="0"/>
              <a:t>MagicInfo Premium I requires use of small form factor PC connected to the LFD to act as a media player.</a:t>
            </a:r>
          </a:p>
          <a:p>
            <a:pPr lvl="0"/>
            <a:r>
              <a:rPr lang="en-US" sz="1800" dirty="0"/>
              <a:t>Utilizes a standard IP network (wired or wireless).</a:t>
            </a:r>
          </a:p>
          <a:p>
            <a:pPr lvl="0"/>
            <a:r>
              <a:rPr lang="en-US" sz="1800" dirty="0"/>
              <a:t>Offers custom multi-zone template capability and embedding PiP to add live video to templates. </a:t>
            </a:r>
          </a:p>
          <a:p>
            <a:pPr lvl="0"/>
            <a:r>
              <a:rPr lang="en-US" sz="1800" dirty="0"/>
              <a:t>Compatible with MagicInfo Premium Author software for advanced template creation.</a:t>
            </a:r>
          </a:p>
          <a:p>
            <a:r>
              <a:rPr lang="en-US" sz="1800" dirty="0">
                <a:solidFill>
                  <a:srgbClr val="007AC2"/>
                </a:solidFill>
              </a:rPr>
              <a:t>Uses MagicInfo Server 6 for centralized management of LFDs.</a:t>
            </a:r>
          </a:p>
          <a:p>
            <a:r>
              <a:rPr lang="en-US" sz="1800" dirty="0">
                <a:solidFill>
                  <a:srgbClr val="007AC2"/>
                </a:solidFill>
              </a:rPr>
              <a:t>One license is required per display, part number                BW-MIP40PA. </a:t>
            </a:r>
          </a:p>
          <a:p>
            <a:r>
              <a:rPr lang="en-US" sz="1800" dirty="0">
                <a:solidFill>
                  <a:srgbClr val="007AC2"/>
                </a:solidFill>
              </a:rPr>
              <a:t>There is a 60-day trial for up to 5 monitors available on the server software.</a:t>
            </a:r>
          </a:p>
        </p:txBody>
      </p:sp>
      <p:sp>
        <p:nvSpPr>
          <p:cNvPr id="6" name="Title 5"/>
          <p:cNvSpPr>
            <a:spLocks noGrp="1"/>
          </p:cNvSpPr>
          <p:nvPr>
            <p:ph type="title"/>
          </p:nvPr>
        </p:nvSpPr>
        <p:spPr/>
        <p:txBody>
          <a:bodyPr>
            <a:normAutofit/>
          </a:bodyPr>
          <a:lstStyle/>
          <a:p>
            <a:r>
              <a:rPr lang="en-US" dirty="0"/>
              <a:t>MagicInfo Premium I</a:t>
            </a:r>
          </a:p>
        </p:txBody>
      </p:sp>
      <p:pic>
        <p:nvPicPr>
          <p:cNvPr id="1026" name="Picture 2" descr="Image result for samsung digital signage"/>
          <p:cNvPicPr>
            <a:picLocks noChangeAspect="1" noChangeArrowheads="1"/>
          </p:cNvPicPr>
          <p:nvPr/>
        </p:nvPicPr>
        <p:blipFill rotWithShape="1">
          <a:blip r:embed="rId3">
            <a:extLst>
              <a:ext uri="{28A0092B-C50C-407E-A947-70E740481C1C}">
                <a14:useLocalDpi xmlns:a14="http://schemas.microsoft.com/office/drawing/2010/main" val="0"/>
              </a:ext>
            </a:extLst>
          </a:blip>
          <a:srcRect l="34166"/>
          <a:stretch/>
        </p:blipFill>
        <p:spPr bwMode="auto">
          <a:xfrm>
            <a:off x="7239001" y="1457441"/>
            <a:ext cx="4616335" cy="394311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8912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sz="1800" dirty="0">
                <a:solidFill>
                  <a:srgbClr val="00A1CE"/>
                </a:solidFill>
              </a:rPr>
              <a:t>The MagicInfo Server is a browser-based software system that manages and controls content and devices, allowing the user to organize and publish content.</a:t>
            </a:r>
          </a:p>
          <a:p>
            <a:r>
              <a:rPr lang="en-US" sz="1800" dirty="0"/>
              <a:t>The MagicInfo Server is </a:t>
            </a:r>
            <a:r>
              <a:rPr lang="en-US" sz="1800" u="sng" dirty="0"/>
              <a:t>on-premise</a:t>
            </a:r>
            <a:r>
              <a:rPr lang="en-US" sz="1800" dirty="0"/>
              <a:t> software (self hosted) using a Windows based PC.  </a:t>
            </a:r>
          </a:p>
          <a:p>
            <a:r>
              <a:rPr lang="en-US" sz="1800" dirty="0"/>
              <a:t>The user accesses this software from a standard web browser, connecting to the server PC over the network, or the Internet. </a:t>
            </a:r>
          </a:p>
          <a:p>
            <a:r>
              <a:rPr lang="en-US" sz="1800" dirty="0"/>
              <a:t>Because the system is designed to be web based, a user can connect to the server and interact with it remotely.</a:t>
            </a:r>
          </a:p>
          <a:p>
            <a:r>
              <a:rPr lang="en-US" sz="1800" dirty="0"/>
              <a:t>MagicInfo Server supports multiple LFDs across multiple sites, with multiple users, and does so simultaneously.</a:t>
            </a:r>
          </a:p>
        </p:txBody>
      </p:sp>
      <p:sp>
        <p:nvSpPr>
          <p:cNvPr id="3" name="Title 2"/>
          <p:cNvSpPr>
            <a:spLocks noGrp="1"/>
          </p:cNvSpPr>
          <p:nvPr>
            <p:ph type="title"/>
          </p:nvPr>
        </p:nvSpPr>
        <p:spPr/>
        <p:txBody>
          <a:bodyPr>
            <a:normAutofit/>
          </a:bodyPr>
          <a:lstStyle/>
          <a:p>
            <a:r>
              <a:rPr lang="en-US" dirty="0"/>
              <a:t>The MagicInfo 6 Server</a:t>
            </a:r>
          </a:p>
        </p:txBody>
      </p:sp>
      <p:pic>
        <p:nvPicPr>
          <p:cNvPr id="6" name="Picture 5">
            <a:extLst>
              <a:ext uri="{FF2B5EF4-FFF2-40B4-BE49-F238E27FC236}">
                <a16:creationId xmlns:a16="http://schemas.microsoft.com/office/drawing/2014/main" id="{35E688EC-F6AE-4DD7-854B-B7D4336533B9}"/>
              </a:ext>
            </a:extLst>
          </p:cNvPr>
          <p:cNvPicPr>
            <a:picLocks noChangeAspect="1"/>
          </p:cNvPicPr>
          <p:nvPr/>
        </p:nvPicPr>
        <p:blipFill>
          <a:blip r:embed="rId2"/>
          <a:stretch>
            <a:fillRect/>
          </a:stretch>
        </p:blipFill>
        <p:spPr>
          <a:xfrm>
            <a:off x="1932350" y="3932061"/>
            <a:ext cx="8327300" cy="2888532"/>
          </a:xfrm>
          <a:prstGeom prst="rect">
            <a:avLst/>
          </a:prstGeom>
        </p:spPr>
      </p:pic>
    </p:spTree>
    <p:extLst>
      <p:ext uri="{BB962C8B-B14F-4D97-AF65-F5344CB8AC3E}">
        <p14:creationId xmlns:p14="http://schemas.microsoft.com/office/powerpoint/2010/main" val="14049736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17515" y="3545653"/>
            <a:ext cx="4673600"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70" b="1" dirty="0">
                <a:solidFill>
                  <a:srgbClr val="00A1CE"/>
                </a:solidFill>
                <a:effectLst/>
                <a:latin typeface="Century Gothic" panose="020B0502020202020204" pitchFamily="34" charset="0"/>
              </a:rPr>
              <a:t>Jonathan Brawn</a:t>
            </a:r>
          </a:p>
          <a:p>
            <a:pPr>
              <a:spcBef>
                <a:spcPts val="0"/>
              </a:spcBef>
            </a:pPr>
            <a:r>
              <a:rPr lang="en-US" sz="1870" dirty="0">
                <a:solidFill>
                  <a:schemeClr val="tx1"/>
                </a:solidFill>
                <a:effectLst/>
                <a:latin typeface="Century Gothic" panose="020B0502020202020204" pitchFamily="34" charset="0"/>
              </a:rPr>
              <a:t>Principal</a:t>
            </a:r>
          </a:p>
          <a:p>
            <a:pPr>
              <a:spcBef>
                <a:spcPts val="0"/>
              </a:spcBef>
            </a:pPr>
            <a:r>
              <a:rPr lang="en-US" sz="1870" dirty="0">
                <a:solidFill>
                  <a:schemeClr val="tx1"/>
                </a:solidFill>
                <a:effectLst/>
                <a:latin typeface="Century Gothic" panose="020B0502020202020204" pitchFamily="34" charset="0"/>
              </a:rPr>
              <a:t>Brawn Consulting</a:t>
            </a:r>
          </a:p>
          <a:p>
            <a:pPr>
              <a:spcBef>
                <a:spcPts val="0"/>
              </a:spcBef>
            </a:pPr>
            <a:r>
              <a:rPr lang="en-US" sz="1870" dirty="0">
                <a:solidFill>
                  <a:schemeClr val="tx1"/>
                </a:solidFill>
                <a:effectLst/>
                <a:latin typeface="Century Gothic" panose="020B0502020202020204" pitchFamily="34" charset="0"/>
              </a:rPr>
              <a:t>E: jonathan@brawnconsulting.com</a:t>
            </a:r>
          </a:p>
        </p:txBody>
      </p:sp>
      <p:sp>
        <p:nvSpPr>
          <p:cNvPr id="3" name="Rectangle 3"/>
          <p:cNvSpPr txBox="1">
            <a:spLocks noChangeArrowheads="1"/>
          </p:cNvSpPr>
          <p:nvPr/>
        </p:nvSpPr>
        <p:spPr>
          <a:xfrm>
            <a:off x="6197600" y="3545653"/>
            <a:ext cx="4673600"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70" b="1" dirty="0">
                <a:solidFill>
                  <a:srgbClr val="00A1CE"/>
                </a:solidFill>
                <a:effectLst/>
                <a:latin typeface="Century Gothic" panose="020B0502020202020204" pitchFamily="34" charset="0"/>
              </a:rPr>
              <a:t>Brian Kosich</a:t>
            </a:r>
          </a:p>
          <a:p>
            <a:pPr>
              <a:spcBef>
                <a:spcPts val="0"/>
              </a:spcBef>
            </a:pPr>
            <a:r>
              <a:rPr lang="en-US" sz="1870" dirty="0">
                <a:solidFill>
                  <a:schemeClr val="tx1"/>
                </a:solidFill>
                <a:effectLst/>
                <a:latin typeface="Century Gothic" panose="020B0502020202020204" pitchFamily="34" charset="0"/>
              </a:rPr>
              <a:t>Engineering Services Manager</a:t>
            </a:r>
          </a:p>
          <a:p>
            <a:pPr>
              <a:spcBef>
                <a:spcPts val="0"/>
              </a:spcBef>
            </a:pPr>
            <a:r>
              <a:rPr lang="en-US" sz="1870" dirty="0">
                <a:solidFill>
                  <a:schemeClr val="tx1"/>
                </a:solidFill>
                <a:effectLst/>
                <a:latin typeface="Century Gothic" panose="020B0502020202020204" pitchFamily="34" charset="0"/>
              </a:rPr>
              <a:t>Brawn Consulting</a:t>
            </a:r>
          </a:p>
          <a:p>
            <a:pPr>
              <a:spcBef>
                <a:spcPts val="0"/>
              </a:spcBef>
            </a:pPr>
            <a:r>
              <a:rPr lang="en-US" sz="1870" dirty="0">
                <a:solidFill>
                  <a:schemeClr val="tx1"/>
                </a:solidFill>
                <a:effectLst/>
                <a:latin typeface="Century Gothic" panose="020B0502020202020204" pitchFamily="34" charset="0"/>
              </a:rPr>
              <a:t>E: brian@brawnconsulting.com</a:t>
            </a:r>
          </a:p>
        </p:txBody>
      </p:sp>
      <p:sp>
        <p:nvSpPr>
          <p:cNvPr id="4" name="Rectangle 3"/>
          <p:cNvSpPr/>
          <p:nvPr/>
        </p:nvSpPr>
        <p:spPr>
          <a:xfrm>
            <a:off x="1933956" y="796826"/>
            <a:ext cx="8324088" cy="779700"/>
          </a:xfrm>
          <a:prstGeom prst="rect">
            <a:avLst/>
          </a:prstGeom>
        </p:spPr>
        <p:txBody>
          <a:bodyPr vert="horz" lIns="121920" tIns="52909" rIns="105820" bIns="52909" rtlCol="0" anchor="ctr">
            <a:noAutofit/>
          </a:bodyPr>
          <a:lstStyle/>
          <a:p>
            <a:pPr marL="380990" indent="-380990" algn="ctr">
              <a:buSzPct val="110000"/>
            </a:pPr>
            <a:r>
              <a:rPr lang="en-US" sz="2667" dirty="0">
                <a:latin typeface="Century Gothic" panose="020B0502020202020204" pitchFamily="34" charset="0"/>
              </a:rPr>
              <a:t>For more information, contact your local Samsung representative, or Brawn Consulting:</a:t>
            </a:r>
          </a:p>
        </p:txBody>
      </p:sp>
      <p:sp>
        <p:nvSpPr>
          <p:cNvPr id="5" name="Rectangle 3">
            <a:extLst>
              <a:ext uri="{FF2B5EF4-FFF2-40B4-BE49-F238E27FC236}">
                <a16:creationId xmlns:a16="http://schemas.microsoft.com/office/drawing/2014/main" id="{90997228-AC35-4D1D-8B7D-AE84CCDC072F}"/>
              </a:ext>
            </a:extLst>
          </p:cNvPr>
          <p:cNvSpPr txBox="1">
            <a:spLocks noChangeArrowheads="1"/>
          </p:cNvSpPr>
          <p:nvPr/>
        </p:nvSpPr>
        <p:spPr>
          <a:xfrm>
            <a:off x="2674691" y="1914425"/>
            <a:ext cx="6842618"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solidFill>
                  <a:srgbClr val="00A1CE"/>
                </a:solidFill>
                <a:effectLst/>
                <a:latin typeface="Century Gothic" panose="020B0502020202020204" pitchFamily="34" charset="0"/>
              </a:rPr>
              <a:t>1 (866) 754-6450</a:t>
            </a:r>
          </a:p>
          <a:p>
            <a:pPr>
              <a:spcBef>
                <a:spcPts val="0"/>
              </a:spcBef>
            </a:pPr>
            <a:r>
              <a:rPr lang="en-US" sz="2800" dirty="0">
                <a:solidFill>
                  <a:srgbClr val="00A1CE"/>
                </a:solidFill>
                <a:effectLst/>
                <a:latin typeface="Century Gothic" panose="020B0502020202020204" pitchFamily="34" charset="0"/>
              </a:rPr>
              <a:t>samsunglfd@brawnconsulting.com</a:t>
            </a:r>
          </a:p>
        </p:txBody>
      </p:sp>
      <p:sp>
        <p:nvSpPr>
          <p:cNvPr id="6" name="Rectangle 5">
            <a:extLst>
              <a:ext uri="{FF2B5EF4-FFF2-40B4-BE49-F238E27FC236}">
                <a16:creationId xmlns:a16="http://schemas.microsoft.com/office/drawing/2014/main" id="{BD78E7D4-BF0C-43F8-B12B-8FA7205EEDF1}"/>
              </a:ext>
            </a:extLst>
          </p:cNvPr>
          <p:cNvSpPr/>
          <p:nvPr/>
        </p:nvSpPr>
        <p:spPr>
          <a:xfrm>
            <a:off x="2039112" y="5283301"/>
            <a:ext cx="8113776" cy="779700"/>
          </a:xfrm>
          <a:prstGeom prst="rect">
            <a:avLst/>
          </a:prstGeom>
        </p:spPr>
        <p:txBody>
          <a:bodyPr vert="horz" lIns="121920" tIns="52909" rIns="105820" bIns="52909" rtlCol="0" anchor="ctr">
            <a:noAutofit/>
          </a:bodyPr>
          <a:lstStyle/>
          <a:p>
            <a:pPr marL="380990" indent="-380990" algn="ctr">
              <a:buSzPct val="110000"/>
            </a:pPr>
            <a:r>
              <a:rPr lang="en-US" sz="5400" dirty="0">
                <a:solidFill>
                  <a:srgbClr val="00A1CE"/>
                </a:solidFill>
                <a:latin typeface="Century Gothic" panose="020B0502020202020204" pitchFamily="34" charset="0"/>
              </a:rPr>
              <a:t>Thanks for Attending!</a:t>
            </a:r>
          </a:p>
        </p:txBody>
      </p:sp>
    </p:spTree>
    <p:extLst>
      <p:ext uri="{BB962C8B-B14F-4D97-AF65-F5344CB8AC3E}">
        <p14:creationId xmlns:p14="http://schemas.microsoft.com/office/powerpoint/2010/main" val="18864036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3650842"/>
            <a:ext cx="4233140" cy="751039"/>
          </a:xfrm>
        </p:spPr>
        <p:txBody>
          <a:bodyPr/>
          <a:lstStyle/>
          <a:p>
            <a:r>
              <a:rPr lang="en-US" sz="4000" dirty="0"/>
              <a:t>Stand Alone LFD</a:t>
            </a:r>
          </a:p>
        </p:txBody>
      </p:sp>
      <p:sp>
        <p:nvSpPr>
          <p:cNvPr id="6" name="Text Placeholder 5">
            <a:extLst>
              <a:ext uri="{FF2B5EF4-FFF2-40B4-BE49-F238E27FC236}">
                <a16:creationId xmlns:a16="http://schemas.microsoft.com/office/drawing/2014/main" id="{98287EF5-9D72-4CDC-9265-A991DE2E8A05}"/>
              </a:ext>
            </a:extLst>
          </p:cNvPr>
          <p:cNvSpPr>
            <a:spLocks noGrp="1"/>
          </p:cNvSpPr>
          <p:nvPr>
            <p:ph type="body" sz="quarter" idx="12"/>
          </p:nvPr>
        </p:nvSpPr>
        <p:spPr/>
        <p:txBody>
          <a:bodyPr/>
          <a:lstStyle/>
          <a:p>
            <a:r>
              <a:rPr lang="en-US" dirty="0"/>
              <a:t>4K / 8K UHD</a:t>
            </a:r>
          </a:p>
        </p:txBody>
      </p:sp>
    </p:spTree>
    <p:extLst>
      <p:ext uri="{BB962C8B-B14F-4D97-AF65-F5344CB8AC3E}">
        <p14:creationId xmlns:p14="http://schemas.microsoft.com/office/powerpoint/2010/main" val="471416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3" y="901931"/>
            <a:ext cx="7049653" cy="5444836"/>
          </a:xfrm>
        </p:spPr>
        <p:txBody>
          <a:bodyPr>
            <a:normAutofit lnSpcReduction="10000"/>
          </a:bodyPr>
          <a:lstStyle/>
          <a:p>
            <a:pPr marL="0" indent="0" defTabSz="1030262">
              <a:spcBef>
                <a:spcPts val="0"/>
              </a:spcBef>
              <a:buNone/>
            </a:pPr>
            <a:r>
              <a:rPr lang="en-US" altLang="ko-KR" sz="1800" b="1" dirty="0">
                <a:solidFill>
                  <a:srgbClr val="007AC2"/>
                </a:solidFill>
                <a:ea typeface="Arial Unicode MS" pitchFamily="50" charset="-127"/>
                <a:cs typeface="Arial" pitchFamily="34" charset="0"/>
              </a:rPr>
              <a:t>QB43R (43”), QB49R (49”), QB55R (55”), QB65R (65”), QB75R (75”), QB98R (98”)</a:t>
            </a:r>
          </a:p>
          <a:p>
            <a:pPr marL="0" indent="0" defTabSz="1030262">
              <a:spcBef>
                <a:spcPts val="0"/>
              </a:spcBef>
              <a:buNone/>
            </a:pPr>
            <a:r>
              <a:rPr lang="en-US" altLang="ko-KR" sz="1800" dirty="0">
                <a:solidFill>
                  <a:prstClr val="black"/>
                </a:solidFill>
                <a:ea typeface="Arial Unicode MS" pitchFamily="50" charset="-127"/>
                <a:cs typeface="Arial" pitchFamily="34" charset="0"/>
              </a:rPr>
              <a:t>Entry level, large size, commercial grade 4K UHD LFD.</a:t>
            </a:r>
          </a:p>
          <a:p>
            <a:pPr marL="0" indent="0" defTabSz="1030262">
              <a:spcBef>
                <a:spcPts val="0"/>
              </a:spcBef>
              <a:buNone/>
            </a:pPr>
            <a:endParaRPr lang="en-US" altLang="ko-KR" sz="1800" dirty="0">
              <a:solidFill>
                <a:prstClr val="black"/>
              </a:solidFill>
              <a:ea typeface="Arial Unicode MS" pitchFamily="50" charset="-127"/>
              <a:cs typeface="Arial" pitchFamily="34" charset="0"/>
            </a:endParaRPr>
          </a:p>
          <a:p>
            <a:pPr marL="0" indent="0" defTabSz="1030262">
              <a:spcBef>
                <a:spcPts val="0"/>
              </a:spcBef>
              <a:buNone/>
            </a:pPr>
            <a:r>
              <a:rPr lang="en-US" altLang="ko-KR" sz="1800" b="1" dirty="0">
                <a:solidFill>
                  <a:srgbClr val="007AC2"/>
                </a:solidFill>
                <a:ea typeface="Arial Unicode MS" pitchFamily="50" charset="-127"/>
                <a:cs typeface="Arial" pitchFamily="34" charset="0"/>
              </a:rPr>
              <a:t>Example Applications:</a:t>
            </a:r>
          </a:p>
          <a:p>
            <a:pPr defTabSz="1030262">
              <a:spcBef>
                <a:spcPts val="0"/>
              </a:spcBef>
            </a:pPr>
            <a:r>
              <a:rPr lang="en-US" altLang="ko-KR" sz="1800" dirty="0">
                <a:ea typeface="Arial Unicode MS" pitchFamily="50" charset="-127"/>
                <a:cs typeface="Arial" pitchFamily="34" charset="0"/>
              </a:rPr>
              <a:t>High resolution display use</a:t>
            </a:r>
          </a:p>
          <a:p>
            <a:pPr defTabSz="1030262">
              <a:spcBef>
                <a:spcPts val="0"/>
              </a:spcBef>
            </a:pPr>
            <a:r>
              <a:rPr lang="en-US" altLang="ko-KR" sz="1800" dirty="0">
                <a:ea typeface="Arial Unicode MS" pitchFamily="50" charset="-127"/>
                <a:cs typeface="Arial" pitchFamily="34" charset="0"/>
              </a:rPr>
              <a:t>4K digital signage</a:t>
            </a:r>
            <a:endParaRPr lang="ko-KR" altLang="en-US" sz="1800" dirty="0">
              <a:ea typeface="Arial Unicode MS" pitchFamily="34" charset="-128"/>
              <a:cs typeface="Arial" pitchFamily="34" charset="0"/>
            </a:endParaRP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defTabSz="1031601">
              <a:spcBef>
                <a:spcPts val="0"/>
              </a:spcBef>
              <a:defRPr/>
            </a:pPr>
            <a:r>
              <a:rPr lang="en-US" altLang="ko-KR" sz="1800" dirty="0">
                <a:solidFill>
                  <a:srgbClr val="007AC2"/>
                </a:solidFill>
                <a:ea typeface="Arial Unicode MS" pitchFamily="50" charset="-127"/>
                <a:cs typeface="Arial" pitchFamily="34" charset="0"/>
              </a:rPr>
              <a:t>3840x2160 UHD 4K resolution with Dynamic Crystal Color and  HDR10+</a:t>
            </a:r>
          </a:p>
          <a:p>
            <a:pPr defTabSz="1031601">
              <a:spcBef>
                <a:spcPts val="0"/>
              </a:spcBef>
              <a:defRPr/>
            </a:pPr>
            <a:r>
              <a:rPr lang="en-US" altLang="ko-KR" sz="1800" dirty="0">
                <a:solidFill>
                  <a:prstClr val="black"/>
                </a:solidFill>
                <a:ea typeface="Arial Unicode MS" pitchFamily="50" charset="-127"/>
                <a:cs typeface="Arial" pitchFamily="34" charset="0"/>
              </a:rPr>
              <a:t>350nits 16/7 edge lit LED LFD</a:t>
            </a:r>
          </a:p>
          <a:p>
            <a:pPr defTabSz="1031601">
              <a:spcBef>
                <a:spcPts val="0"/>
              </a:spcBef>
              <a:defRPr/>
            </a:pPr>
            <a:r>
              <a:rPr lang="en-US" altLang="ko-KR" sz="1800" dirty="0">
                <a:solidFill>
                  <a:prstClr val="black"/>
                </a:solidFill>
                <a:ea typeface="Arial Unicode MS" pitchFamily="50" charset="-127"/>
                <a:cs typeface="Arial" pitchFamily="34" charset="0"/>
              </a:rPr>
              <a:t>9.2MM T/S, 11.2MM B bezel width (43”-65”)</a:t>
            </a:r>
          </a:p>
          <a:p>
            <a:pPr defTabSz="1031601">
              <a:spcBef>
                <a:spcPts val="0"/>
              </a:spcBef>
              <a:defRPr/>
            </a:pPr>
            <a:r>
              <a:rPr lang="en-US" altLang="ko-KR" sz="1800" dirty="0">
                <a:solidFill>
                  <a:prstClr val="black"/>
                </a:solidFill>
                <a:ea typeface="Arial Unicode MS" pitchFamily="50" charset="-127"/>
                <a:cs typeface="Arial" pitchFamily="34" charset="0"/>
              </a:rPr>
              <a:t>11.5MM T/S, 12.5MM B bezel width (75”)</a:t>
            </a:r>
          </a:p>
          <a:p>
            <a:pPr defTabSz="1031601">
              <a:spcBef>
                <a:spcPts val="0"/>
              </a:spcBef>
              <a:defRPr/>
            </a:pPr>
            <a:r>
              <a:rPr lang="en-US" altLang="ko-KR" sz="1800" dirty="0">
                <a:solidFill>
                  <a:prstClr val="black"/>
                </a:solidFill>
                <a:ea typeface="Arial Unicode MS" pitchFamily="50" charset="-127"/>
                <a:cs typeface="Arial" pitchFamily="34" charset="0"/>
              </a:rPr>
              <a:t>15.2MM bezel width (98”)</a:t>
            </a:r>
          </a:p>
          <a:p>
            <a:r>
              <a:rPr lang="en-US" sz="1800" dirty="0">
                <a:solidFill>
                  <a:srgbClr val="007AC2"/>
                </a:solidFill>
              </a:rPr>
              <a:t>SSSP 6.0 / S6 Player (SoC) onboard with Tizen 4.0</a:t>
            </a:r>
          </a:p>
          <a:p>
            <a:r>
              <a:rPr lang="en-US" sz="1800" dirty="0">
                <a:solidFill>
                  <a:srgbClr val="007AC2"/>
                </a:solidFill>
              </a:rPr>
              <a:t>Wi-Fi and Bluetooth onboard </a:t>
            </a:r>
          </a:p>
          <a:p>
            <a:r>
              <a:rPr lang="en-US" sz="1800" dirty="0">
                <a:solidFill>
                  <a:srgbClr val="007AC2"/>
                </a:solidFill>
              </a:rPr>
              <a:t>Integrated Miracast screen mirroring and Remote Workspace IP5X rating for dust</a:t>
            </a:r>
          </a:p>
        </p:txBody>
      </p:sp>
      <p:sp>
        <p:nvSpPr>
          <p:cNvPr id="3" name="Title 2"/>
          <p:cNvSpPr>
            <a:spLocks noGrp="1"/>
          </p:cNvSpPr>
          <p:nvPr>
            <p:ph type="title"/>
          </p:nvPr>
        </p:nvSpPr>
        <p:spPr/>
        <p:txBody>
          <a:bodyPr/>
          <a:lstStyle/>
          <a:p>
            <a:r>
              <a:rPr lang="en-US" dirty="0"/>
              <a:t>QBR Series</a:t>
            </a:r>
          </a:p>
        </p:txBody>
      </p:sp>
      <p:pic>
        <p:nvPicPr>
          <p:cNvPr id="5" name="Picture 4">
            <a:extLst>
              <a:ext uri="{FF2B5EF4-FFF2-40B4-BE49-F238E27FC236}">
                <a16:creationId xmlns:a16="http://schemas.microsoft.com/office/drawing/2014/main" id="{AFB3738A-57D2-4548-B4AE-F1385DA11065}"/>
              </a:ext>
            </a:extLst>
          </p:cNvPr>
          <p:cNvPicPr>
            <a:picLocks noChangeAspect="1"/>
          </p:cNvPicPr>
          <p:nvPr/>
        </p:nvPicPr>
        <p:blipFill>
          <a:blip r:embed="rId3"/>
          <a:stretch>
            <a:fillRect/>
          </a:stretch>
        </p:blipFill>
        <p:spPr>
          <a:xfrm>
            <a:off x="7579010" y="1282118"/>
            <a:ext cx="4293765" cy="4293765"/>
          </a:xfrm>
          <a:prstGeom prst="rect">
            <a:avLst/>
          </a:prstGeom>
        </p:spPr>
      </p:pic>
      <p:pic>
        <p:nvPicPr>
          <p:cNvPr id="6" name="Picture 5">
            <a:extLst>
              <a:ext uri="{FF2B5EF4-FFF2-40B4-BE49-F238E27FC236}">
                <a16:creationId xmlns:a16="http://schemas.microsoft.com/office/drawing/2014/main" id="{15512F05-E031-4118-B4D2-D10DF186C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7392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4" y="901931"/>
            <a:ext cx="6808124" cy="5444836"/>
          </a:xfrm>
        </p:spPr>
        <p:txBody>
          <a:bodyPr>
            <a:normAutofit/>
          </a:bodyPr>
          <a:lstStyle/>
          <a:p>
            <a:pPr marL="0" indent="0" defTabSz="1030262">
              <a:spcBef>
                <a:spcPts val="0"/>
              </a:spcBef>
              <a:buNone/>
            </a:pPr>
            <a:r>
              <a:rPr lang="en-US" altLang="ko-KR" sz="1800" b="1" dirty="0">
                <a:solidFill>
                  <a:srgbClr val="007AC2"/>
                </a:solidFill>
                <a:ea typeface="Arial Unicode MS" pitchFamily="50" charset="-127"/>
                <a:cs typeface="Arial" pitchFamily="34" charset="0"/>
              </a:rPr>
              <a:t>QB55R-N (55”), QB65R-N (65”), QB75R-N (75”)</a:t>
            </a:r>
          </a:p>
          <a:p>
            <a:pPr marL="0" indent="0" defTabSz="1030262">
              <a:spcBef>
                <a:spcPts val="0"/>
              </a:spcBef>
              <a:buNone/>
            </a:pPr>
            <a:r>
              <a:rPr lang="en-US" altLang="ko-KR" sz="1800" dirty="0">
                <a:solidFill>
                  <a:prstClr val="black"/>
                </a:solidFill>
                <a:ea typeface="Arial Unicode MS" pitchFamily="50" charset="-127"/>
                <a:cs typeface="Arial" pitchFamily="34" charset="0"/>
              </a:rPr>
              <a:t>Entry level, large size, commercial grade 4K UHD LFD.</a:t>
            </a:r>
          </a:p>
          <a:p>
            <a:pPr marL="0" indent="0" defTabSz="1030262">
              <a:spcBef>
                <a:spcPts val="0"/>
              </a:spcBef>
              <a:buNone/>
            </a:pPr>
            <a:r>
              <a:rPr lang="en-US" altLang="ko-KR" sz="1800" dirty="0">
                <a:solidFill>
                  <a:prstClr val="black"/>
                </a:solidFill>
                <a:ea typeface="Arial Unicode MS" pitchFamily="50" charset="-127"/>
                <a:cs typeface="Arial" pitchFamily="34" charset="0"/>
              </a:rPr>
              <a:t>No wireless for sensitive applications. </a:t>
            </a:r>
          </a:p>
          <a:p>
            <a:pPr marL="0" indent="0" defTabSz="1030262">
              <a:spcBef>
                <a:spcPts val="0"/>
              </a:spcBef>
              <a:buNone/>
            </a:pPr>
            <a:endParaRPr lang="en-US" altLang="ko-KR" sz="1800" dirty="0">
              <a:solidFill>
                <a:prstClr val="black"/>
              </a:solidFill>
              <a:ea typeface="Arial Unicode MS" pitchFamily="50" charset="-127"/>
              <a:cs typeface="Arial" pitchFamily="34" charset="0"/>
            </a:endParaRPr>
          </a:p>
          <a:p>
            <a:pPr marL="0" indent="0" defTabSz="1030262">
              <a:spcBef>
                <a:spcPts val="0"/>
              </a:spcBef>
              <a:buNone/>
            </a:pPr>
            <a:r>
              <a:rPr lang="en-US" altLang="ko-KR" sz="1800" b="1" dirty="0">
                <a:solidFill>
                  <a:srgbClr val="007AC2"/>
                </a:solidFill>
                <a:ea typeface="Arial Unicode MS" pitchFamily="50" charset="-127"/>
                <a:cs typeface="Arial" pitchFamily="34" charset="0"/>
              </a:rPr>
              <a:t>Example Applications:</a:t>
            </a:r>
          </a:p>
          <a:p>
            <a:pPr defTabSz="1030262">
              <a:spcBef>
                <a:spcPts val="0"/>
              </a:spcBef>
            </a:pPr>
            <a:r>
              <a:rPr lang="en-US" altLang="ko-KR" sz="1800" dirty="0">
                <a:ea typeface="Arial Unicode MS" pitchFamily="50" charset="-127"/>
                <a:cs typeface="Arial" pitchFamily="34" charset="0"/>
              </a:rPr>
              <a:t>High resolution display use</a:t>
            </a:r>
          </a:p>
          <a:p>
            <a:pPr defTabSz="1030262">
              <a:spcBef>
                <a:spcPts val="0"/>
              </a:spcBef>
            </a:pPr>
            <a:r>
              <a:rPr lang="en-US" altLang="ko-KR" sz="1800" dirty="0">
                <a:ea typeface="Arial Unicode MS" pitchFamily="50" charset="-127"/>
                <a:cs typeface="Arial" pitchFamily="34" charset="0"/>
              </a:rPr>
              <a:t>4K digital signage</a:t>
            </a:r>
            <a:endParaRPr lang="ko-KR" altLang="en-US" sz="1800" dirty="0">
              <a:ea typeface="Arial Unicode MS" pitchFamily="34" charset="-128"/>
              <a:cs typeface="Arial" pitchFamily="34" charset="0"/>
            </a:endParaRP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defTabSz="1031601">
              <a:spcBef>
                <a:spcPts val="0"/>
              </a:spcBef>
              <a:defRPr/>
            </a:pPr>
            <a:r>
              <a:rPr lang="en-US" altLang="ko-KR" sz="1800" dirty="0">
                <a:solidFill>
                  <a:srgbClr val="007AC2"/>
                </a:solidFill>
                <a:ea typeface="Arial Unicode MS" pitchFamily="50" charset="-127"/>
                <a:cs typeface="Arial" pitchFamily="34" charset="0"/>
              </a:rPr>
              <a:t>3840x2160 UHD 4K resolution with Dynamic Crystal Color and  HDR10+</a:t>
            </a:r>
          </a:p>
          <a:p>
            <a:pPr defTabSz="1031601">
              <a:spcBef>
                <a:spcPts val="0"/>
              </a:spcBef>
              <a:defRPr/>
            </a:pPr>
            <a:r>
              <a:rPr lang="en-US" altLang="ko-KR" sz="1800" dirty="0">
                <a:solidFill>
                  <a:prstClr val="black"/>
                </a:solidFill>
                <a:ea typeface="Arial Unicode MS" pitchFamily="50" charset="-127"/>
                <a:cs typeface="Arial" pitchFamily="34" charset="0"/>
              </a:rPr>
              <a:t>350nits 16/7 edge lit LED LFD</a:t>
            </a:r>
          </a:p>
          <a:p>
            <a:pPr defTabSz="1031601">
              <a:spcBef>
                <a:spcPts val="0"/>
              </a:spcBef>
              <a:defRPr/>
            </a:pPr>
            <a:r>
              <a:rPr lang="en-US" altLang="ko-KR" sz="1800" dirty="0">
                <a:solidFill>
                  <a:prstClr val="black"/>
                </a:solidFill>
                <a:ea typeface="Arial Unicode MS" pitchFamily="50" charset="-127"/>
                <a:cs typeface="Arial" pitchFamily="34" charset="0"/>
              </a:rPr>
              <a:t>9.2MM T/S, 11.2MM B bezel width (55”-65”)</a:t>
            </a:r>
          </a:p>
          <a:p>
            <a:pPr defTabSz="1031601">
              <a:spcBef>
                <a:spcPts val="0"/>
              </a:spcBef>
              <a:defRPr/>
            </a:pPr>
            <a:r>
              <a:rPr lang="en-US" altLang="ko-KR" sz="1800" dirty="0">
                <a:solidFill>
                  <a:prstClr val="black"/>
                </a:solidFill>
                <a:ea typeface="Arial Unicode MS" pitchFamily="50" charset="-127"/>
                <a:cs typeface="Arial" pitchFamily="34" charset="0"/>
              </a:rPr>
              <a:t>11.5MM T/S, 12.5MM B bezel width (75”)</a:t>
            </a:r>
          </a:p>
          <a:p>
            <a:pPr defTabSz="1031601">
              <a:spcBef>
                <a:spcPts val="0"/>
              </a:spcBef>
              <a:defRPr/>
            </a:pPr>
            <a:r>
              <a:rPr lang="en-US" sz="1800" dirty="0">
                <a:solidFill>
                  <a:srgbClr val="007AC2"/>
                </a:solidFill>
              </a:rPr>
              <a:t>SSSP 6.0 / S6 Player (SoC) onboard with Tizen 4.0</a:t>
            </a:r>
          </a:p>
          <a:p>
            <a:r>
              <a:rPr lang="en-US" sz="1800" dirty="0">
                <a:solidFill>
                  <a:srgbClr val="007AC2"/>
                </a:solidFill>
              </a:rPr>
              <a:t>NO Wi-Fi / Bluetooth onboard</a:t>
            </a:r>
          </a:p>
          <a:p>
            <a:r>
              <a:rPr lang="en-US" sz="1800" dirty="0">
                <a:solidFill>
                  <a:srgbClr val="007AC2"/>
                </a:solidFill>
              </a:rPr>
              <a:t>Integrated Remote Workspace</a:t>
            </a:r>
          </a:p>
          <a:p>
            <a:r>
              <a:rPr lang="en-US" sz="1800" dirty="0">
                <a:solidFill>
                  <a:srgbClr val="007AC2"/>
                </a:solidFill>
              </a:rPr>
              <a:t>IP5X rating for dust</a:t>
            </a:r>
          </a:p>
        </p:txBody>
      </p:sp>
      <p:sp>
        <p:nvSpPr>
          <p:cNvPr id="3" name="Title 2"/>
          <p:cNvSpPr>
            <a:spLocks noGrp="1"/>
          </p:cNvSpPr>
          <p:nvPr>
            <p:ph type="title"/>
          </p:nvPr>
        </p:nvSpPr>
        <p:spPr/>
        <p:txBody>
          <a:bodyPr/>
          <a:lstStyle/>
          <a:p>
            <a:r>
              <a:rPr lang="en-US"/>
              <a:t>QBR-N </a:t>
            </a:r>
            <a:r>
              <a:rPr lang="en-US" dirty="0"/>
              <a:t>Series</a:t>
            </a:r>
          </a:p>
        </p:txBody>
      </p:sp>
      <p:pic>
        <p:nvPicPr>
          <p:cNvPr id="9" name="Picture 8">
            <a:extLst>
              <a:ext uri="{FF2B5EF4-FFF2-40B4-BE49-F238E27FC236}">
                <a16:creationId xmlns:a16="http://schemas.microsoft.com/office/drawing/2014/main" id="{3B25A078-061A-4B02-8370-438BC253AB16}"/>
              </a:ext>
            </a:extLst>
          </p:cNvPr>
          <p:cNvPicPr>
            <a:picLocks noChangeAspect="1"/>
          </p:cNvPicPr>
          <p:nvPr/>
        </p:nvPicPr>
        <p:blipFill>
          <a:blip r:embed="rId3"/>
          <a:stretch>
            <a:fillRect/>
          </a:stretch>
        </p:blipFill>
        <p:spPr>
          <a:xfrm>
            <a:off x="7579010" y="1282118"/>
            <a:ext cx="4293765" cy="4293765"/>
          </a:xfrm>
          <a:prstGeom prst="rect">
            <a:avLst/>
          </a:prstGeom>
        </p:spPr>
      </p:pic>
      <p:pic>
        <p:nvPicPr>
          <p:cNvPr id="6" name="Picture 5">
            <a:extLst>
              <a:ext uri="{FF2B5EF4-FFF2-40B4-BE49-F238E27FC236}">
                <a16:creationId xmlns:a16="http://schemas.microsoft.com/office/drawing/2014/main" id="{78D9EE48-38A6-4C42-B824-7C227BEED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303951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4" y="901931"/>
            <a:ext cx="6684818" cy="5444836"/>
          </a:xfrm>
        </p:spPr>
        <p:txBody>
          <a:bodyPr>
            <a:normAutofit/>
          </a:bodyPr>
          <a:lstStyle/>
          <a:p>
            <a:pPr marL="0" indent="0" defTabSz="1030262">
              <a:spcBef>
                <a:spcPts val="0"/>
              </a:spcBef>
              <a:buNone/>
            </a:pPr>
            <a:r>
              <a:rPr lang="en-US" altLang="ko-KR" sz="1800" b="1" dirty="0">
                <a:solidFill>
                  <a:srgbClr val="007AC2"/>
                </a:solidFill>
                <a:ea typeface="Arial Unicode MS" pitchFamily="50" charset="-127"/>
                <a:cs typeface="Arial" pitchFamily="34" charset="0"/>
              </a:rPr>
              <a:t>QE82R (82”)</a:t>
            </a:r>
          </a:p>
          <a:p>
            <a:pPr marL="0" indent="0" defTabSz="1030262">
              <a:spcBef>
                <a:spcPts val="0"/>
              </a:spcBef>
              <a:buNone/>
            </a:pPr>
            <a:r>
              <a:rPr lang="en-US" altLang="ko-KR" sz="1800" dirty="0">
                <a:solidFill>
                  <a:prstClr val="black"/>
                </a:solidFill>
                <a:ea typeface="Arial Unicode MS" pitchFamily="50" charset="-127"/>
                <a:cs typeface="Arial" pitchFamily="34" charset="0"/>
              </a:rPr>
              <a:t>Prosumer style, low cost commercial grade 4K UHD LFD.</a:t>
            </a:r>
          </a:p>
          <a:p>
            <a:pPr marL="0" indent="0" defTabSz="1030262">
              <a:spcBef>
                <a:spcPts val="0"/>
              </a:spcBef>
              <a:buNone/>
            </a:pPr>
            <a:endParaRPr lang="en-US" altLang="ko-KR" sz="1800" dirty="0">
              <a:solidFill>
                <a:prstClr val="black"/>
              </a:solidFill>
              <a:ea typeface="Arial Unicode MS" pitchFamily="50" charset="-127"/>
              <a:cs typeface="Arial" pitchFamily="34" charset="0"/>
            </a:endParaRPr>
          </a:p>
          <a:p>
            <a:pPr marL="0" indent="0" defTabSz="1030262">
              <a:spcBef>
                <a:spcPts val="0"/>
              </a:spcBef>
              <a:buNone/>
            </a:pPr>
            <a:r>
              <a:rPr lang="en-US" altLang="ko-KR" sz="1800" b="1" dirty="0">
                <a:solidFill>
                  <a:srgbClr val="007AC2"/>
                </a:solidFill>
                <a:ea typeface="Arial Unicode MS" pitchFamily="50" charset="-127"/>
                <a:cs typeface="Arial" pitchFamily="34" charset="0"/>
              </a:rPr>
              <a:t>Example Applications:</a:t>
            </a:r>
          </a:p>
          <a:p>
            <a:pPr defTabSz="1030262">
              <a:spcBef>
                <a:spcPts val="0"/>
              </a:spcBef>
            </a:pPr>
            <a:r>
              <a:rPr lang="en-US" altLang="ko-KR" sz="1800" dirty="0">
                <a:ea typeface="Arial Unicode MS" pitchFamily="50" charset="-127"/>
                <a:cs typeface="Arial" pitchFamily="34" charset="0"/>
              </a:rPr>
              <a:t>High resolution display use</a:t>
            </a:r>
          </a:p>
          <a:p>
            <a:pPr defTabSz="1030262">
              <a:spcBef>
                <a:spcPts val="0"/>
              </a:spcBef>
            </a:pPr>
            <a:r>
              <a:rPr lang="en-US" altLang="ko-KR" sz="1800" dirty="0">
                <a:ea typeface="Arial Unicode MS" pitchFamily="50" charset="-127"/>
                <a:cs typeface="Arial" pitchFamily="34" charset="0"/>
              </a:rPr>
              <a:t>4K digital signage</a:t>
            </a:r>
            <a:endParaRPr lang="ko-KR" altLang="en-US" sz="1800" dirty="0">
              <a:ea typeface="Arial Unicode MS" pitchFamily="34" charset="-128"/>
              <a:cs typeface="Arial" pitchFamily="34" charset="0"/>
            </a:endParaRP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defTabSz="1031601">
              <a:spcBef>
                <a:spcPts val="0"/>
              </a:spcBef>
              <a:defRPr/>
            </a:pPr>
            <a:r>
              <a:rPr lang="en-US" altLang="ko-KR" sz="1800" dirty="0">
                <a:solidFill>
                  <a:srgbClr val="007AC2"/>
                </a:solidFill>
                <a:ea typeface="Arial Unicode MS" pitchFamily="50" charset="-127"/>
                <a:cs typeface="Arial" pitchFamily="34" charset="0"/>
              </a:rPr>
              <a:t>3840x2160 UHD 4K resolution with Dynamic Crystal Color.</a:t>
            </a:r>
          </a:p>
          <a:p>
            <a:pPr defTabSz="1031601">
              <a:spcBef>
                <a:spcPts val="0"/>
              </a:spcBef>
              <a:defRPr/>
            </a:pPr>
            <a:r>
              <a:rPr lang="en-US" altLang="ko-KR" sz="1800" dirty="0">
                <a:solidFill>
                  <a:prstClr val="black"/>
                </a:solidFill>
                <a:ea typeface="Arial Unicode MS" pitchFamily="50" charset="-127"/>
                <a:cs typeface="Arial" pitchFamily="34" charset="0"/>
              </a:rPr>
              <a:t>350nits 16/7 edge lit LED LFD</a:t>
            </a:r>
          </a:p>
          <a:p>
            <a:pPr defTabSz="1031601">
              <a:spcBef>
                <a:spcPts val="0"/>
              </a:spcBef>
              <a:defRPr/>
            </a:pPr>
            <a:r>
              <a:rPr lang="en-US" altLang="ko-KR" sz="1800" dirty="0">
                <a:solidFill>
                  <a:prstClr val="black"/>
                </a:solidFill>
                <a:ea typeface="Arial Unicode MS" pitchFamily="50" charset="-127"/>
                <a:cs typeface="Arial" pitchFamily="34" charset="0"/>
              </a:rPr>
              <a:t>10.8MM T/S, 10.9MM B bezel width</a:t>
            </a:r>
          </a:p>
          <a:p>
            <a:r>
              <a:rPr lang="en-US" sz="1800" dirty="0">
                <a:solidFill>
                  <a:srgbClr val="007AC2"/>
                </a:solidFill>
              </a:rPr>
              <a:t>Wi-Fi and Bluetooth onboard </a:t>
            </a:r>
          </a:p>
          <a:p>
            <a:r>
              <a:rPr lang="en-US" sz="1800" dirty="0">
                <a:solidFill>
                  <a:srgbClr val="007AC2"/>
                </a:solidFill>
              </a:rPr>
              <a:t>Integrated Miracast screen mirroring and Remote Access</a:t>
            </a:r>
          </a:p>
          <a:p>
            <a:pPr defTabSz="1031601">
              <a:spcBef>
                <a:spcPts val="0"/>
              </a:spcBef>
              <a:defRPr/>
            </a:pPr>
            <a:r>
              <a:rPr lang="en-US" altLang="ko-KR" sz="1800" dirty="0">
                <a:solidFill>
                  <a:srgbClr val="007AC2"/>
                </a:solidFill>
                <a:ea typeface="Arial Unicode MS" pitchFamily="50" charset="-127"/>
                <a:cs typeface="Arial" pitchFamily="34" charset="0"/>
              </a:rPr>
              <a:t>SSSP 7.0 / S7 Player with Tizen 5.0</a:t>
            </a:r>
          </a:p>
        </p:txBody>
      </p:sp>
      <p:sp>
        <p:nvSpPr>
          <p:cNvPr id="3" name="Title 2"/>
          <p:cNvSpPr>
            <a:spLocks noGrp="1"/>
          </p:cNvSpPr>
          <p:nvPr>
            <p:ph type="title"/>
          </p:nvPr>
        </p:nvSpPr>
        <p:spPr/>
        <p:txBody>
          <a:bodyPr/>
          <a:lstStyle/>
          <a:p>
            <a:r>
              <a:rPr lang="en-US" dirty="0"/>
              <a:t>QER Series</a:t>
            </a:r>
          </a:p>
        </p:txBody>
      </p:sp>
      <p:pic>
        <p:nvPicPr>
          <p:cNvPr id="5" name="Picture 4" descr="A river running through a city&#10;&#10;Description automatically generated">
            <a:extLst>
              <a:ext uri="{FF2B5EF4-FFF2-40B4-BE49-F238E27FC236}">
                <a16:creationId xmlns:a16="http://schemas.microsoft.com/office/drawing/2014/main" id="{C1A85AE2-B7F8-4CC1-843F-AD5BDDA5F56C}"/>
              </a:ext>
            </a:extLst>
          </p:cNvPr>
          <p:cNvPicPr>
            <a:picLocks noChangeAspect="1"/>
          </p:cNvPicPr>
          <p:nvPr/>
        </p:nvPicPr>
        <p:blipFill>
          <a:blip r:embed="rId3"/>
          <a:stretch>
            <a:fillRect/>
          </a:stretch>
        </p:blipFill>
        <p:spPr>
          <a:xfrm>
            <a:off x="7281976" y="1798908"/>
            <a:ext cx="4887832" cy="3260185"/>
          </a:xfrm>
          <a:prstGeom prst="rect">
            <a:avLst/>
          </a:prstGeom>
        </p:spPr>
      </p:pic>
      <p:pic>
        <p:nvPicPr>
          <p:cNvPr id="6" name="Picture 5">
            <a:extLst>
              <a:ext uri="{FF2B5EF4-FFF2-40B4-BE49-F238E27FC236}">
                <a16:creationId xmlns:a16="http://schemas.microsoft.com/office/drawing/2014/main" id="{5C3B529E-956A-4E1B-8709-A7819E5BA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535138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4" y="901931"/>
            <a:ext cx="6684818" cy="5444836"/>
          </a:xfrm>
        </p:spPr>
        <p:txBody>
          <a:bodyPr>
            <a:normAutofit lnSpcReduction="10000"/>
          </a:bodyPr>
          <a:lstStyle/>
          <a:p>
            <a:pPr marL="0" indent="0" defTabSz="1030262">
              <a:spcBef>
                <a:spcPts val="0"/>
              </a:spcBef>
              <a:buNone/>
            </a:pPr>
            <a:r>
              <a:rPr lang="en-US" altLang="ko-KR" sz="1800" b="1" dirty="0">
                <a:solidFill>
                  <a:srgbClr val="007AC2"/>
                </a:solidFill>
                <a:ea typeface="Arial Unicode MS" pitchFamily="50" charset="-127"/>
                <a:cs typeface="Arial" pitchFamily="34" charset="0"/>
              </a:rPr>
              <a:t>QM43R (43”), QM49R (49”), QM55R (55”), QM65R (65”), QM75R (75”)</a:t>
            </a:r>
          </a:p>
          <a:p>
            <a:pPr marL="0" indent="0" defTabSz="1030262">
              <a:spcBef>
                <a:spcPts val="0"/>
              </a:spcBef>
              <a:buNone/>
            </a:pPr>
            <a:r>
              <a:rPr lang="en-US" altLang="ko-KR" sz="1800" dirty="0">
                <a:solidFill>
                  <a:prstClr val="black"/>
                </a:solidFill>
                <a:ea typeface="Arial Unicode MS" pitchFamily="50" charset="-127"/>
                <a:cs typeface="Arial" pitchFamily="34" charset="0"/>
              </a:rPr>
              <a:t>Mainstream commercial grade 4K UHD LFD.</a:t>
            </a:r>
          </a:p>
          <a:p>
            <a:pPr marL="0" indent="0" defTabSz="1030262">
              <a:spcBef>
                <a:spcPts val="0"/>
              </a:spcBef>
              <a:buNone/>
            </a:pPr>
            <a:endParaRPr lang="en-US" altLang="ko-KR" sz="1800" dirty="0">
              <a:solidFill>
                <a:prstClr val="black"/>
              </a:solidFill>
              <a:ea typeface="Arial Unicode MS" pitchFamily="50" charset="-127"/>
              <a:cs typeface="Arial" pitchFamily="34" charset="0"/>
            </a:endParaRPr>
          </a:p>
          <a:p>
            <a:pPr marL="0" indent="0" defTabSz="1030262">
              <a:spcBef>
                <a:spcPts val="0"/>
              </a:spcBef>
              <a:buNone/>
            </a:pPr>
            <a:r>
              <a:rPr lang="en-US" altLang="ko-KR" sz="1800" b="1" dirty="0">
                <a:solidFill>
                  <a:srgbClr val="007AC2"/>
                </a:solidFill>
                <a:ea typeface="Arial Unicode MS" pitchFamily="50" charset="-127"/>
                <a:cs typeface="Arial" pitchFamily="34" charset="0"/>
              </a:rPr>
              <a:t>Example Applications:</a:t>
            </a:r>
          </a:p>
          <a:p>
            <a:pPr defTabSz="1030262">
              <a:spcBef>
                <a:spcPts val="0"/>
              </a:spcBef>
            </a:pPr>
            <a:r>
              <a:rPr lang="en-US" altLang="ko-KR" sz="1800" dirty="0">
                <a:ea typeface="Arial Unicode MS" pitchFamily="50" charset="-127"/>
                <a:cs typeface="Arial" pitchFamily="34" charset="0"/>
              </a:rPr>
              <a:t>High resolution display use</a:t>
            </a:r>
          </a:p>
          <a:p>
            <a:pPr defTabSz="1030262">
              <a:spcBef>
                <a:spcPts val="0"/>
              </a:spcBef>
            </a:pPr>
            <a:r>
              <a:rPr lang="en-US" altLang="ko-KR" sz="1800" dirty="0">
                <a:ea typeface="Arial Unicode MS" pitchFamily="50" charset="-127"/>
                <a:cs typeface="Arial" pitchFamily="34" charset="0"/>
              </a:rPr>
              <a:t>4K digital signage</a:t>
            </a:r>
            <a:endParaRPr lang="ko-KR" altLang="en-US" sz="1800" dirty="0">
              <a:ea typeface="Arial Unicode MS" pitchFamily="34" charset="-128"/>
              <a:cs typeface="Arial" pitchFamily="34" charset="0"/>
            </a:endParaRP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defTabSz="1031601">
              <a:spcBef>
                <a:spcPts val="0"/>
              </a:spcBef>
              <a:defRPr/>
            </a:pPr>
            <a:r>
              <a:rPr lang="en-US" altLang="ko-KR" sz="1800" dirty="0">
                <a:solidFill>
                  <a:srgbClr val="007AC2"/>
                </a:solidFill>
                <a:ea typeface="Arial Unicode MS" pitchFamily="50" charset="-127"/>
                <a:cs typeface="Arial" pitchFamily="34" charset="0"/>
              </a:rPr>
              <a:t>3840x2160 UHD 4K resolution with Dynamic Crystal Color and  HDR10+</a:t>
            </a:r>
          </a:p>
          <a:p>
            <a:pPr defTabSz="1031601">
              <a:spcBef>
                <a:spcPts val="0"/>
              </a:spcBef>
              <a:defRPr/>
            </a:pPr>
            <a:r>
              <a:rPr lang="en-US" altLang="ko-KR" sz="1800" dirty="0">
                <a:solidFill>
                  <a:prstClr val="black"/>
                </a:solidFill>
                <a:ea typeface="Arial Unicode MS" pitchFamily="50" charset="-127"/>
                <a:cs typeface="Arial" pitchFamily="34" charset="0"/>
              </a:rPr>
              <a:t>500nits 24/7 edge lit LED LFD</a:t>
            </a:r>
          </a:p>
          <a:p>
            <a:pPr defTabSz="1031601">
              <a:spcBef>
                <a:spcPts val="0"/>
              </a:spcBef>
              <a:defRPr/>
            </a:pPr>
            <a:r>
              <a:rPr lang="en-US" altLang="ko-KR" sz="1800" dirty="0">
                <a:solidFill>
                  <a:prstClr val="black"/>
                </a:solidFill>
                <a:ea typeface="Arial Unicode MS" pitchFamily="50" charset="-127"/>
                <a:cs typeface="Arial" pitchFamily="34" charset="0"/>
              </a:rPr>
              <a:t>9.2MM T/S, 11.2MM B bezel width (43”-65”)</a:t>
            </a:r>
          </a:p>
          <a:p>
            <a:pPr defTabSz="1031601">
              <a:spcBef>
                <a:spcPts val="0"/>
              </a:spcBef>
              <a:defRPr/>
            </a:pPr>
            <a:r>
              <a:rPr lang="en-US" altLang="ko-KR" sz="1800" dirty="0">
                <a:solidFill>
                  <a:prstClr val="black"/>
                </a:solidFill>
                <a:ea typeface="Arial Unicode MS" pitchFamily="50" charset="-127"/>
                <a:cs typeface="Arial" pitchFamily="34" charset="0"/>
              </a:rPr>
              <a:t>11.5MM T/S, 12.5MM B bezel width (75”)</a:t>
            </a:r>
          </a:p>
          <a:p>
            <a:r>
              <a:rPr lang="en-US" sz="1800" dirty="0">
                <a:solidFill>
                  <a:srgbClr val="007AC2"/>
                </a:solidFill>
              </a:rPr>
              <a:t>SSSP 6.0 / S6 Player (SoC) onboard with Tizen 4.0</a:t>
            </a:r>
          </a:p>
          <a:p>
            <a:r>
              <a:rPr lang="en-US" sz="1800" dirty="0">
                <a:solidFill>
                  <a:srgbClr val="007AC2"/>
                </a:solidFill>
              </a:rPr>
              <a:t>Wi-Fi and Bluetooth onboard </a:t>
            </a:r>
          </a:p>
          <a:p>
            <a:r>
              <a:rPr lang="en-US" sz="1800" dirty="0">
                <a:solidFill>
                  <a:srgbClr val="007AC2"/>
                </a:solidFill>
              </a:rPr>
              <a:t>Integrated Miracast screen mirroring and Remote Workspace</a:t>
            </a:r>
          </a:p>
          <a:p>
            <a:r>
              <a:rPr lang="en-US" sz="1800" dirty="0">
                <a:solidFill>
                  <a:srgbClr val="007AC2"/>
                </a:solidFill>
              </a:rPr>
              <a:t>IP5X rating for dust</a:t>
            </a:r>
          </a:p>
        </p:txBody>
      </p:sp>
      <p:sp>
        <p:nvSpPr>
          <p:cNvPr id="3" name="Title 2"/>
          <p:cNvSpPr>
            <a:spLocks noGrp="1"/>
          </p:cNvSpPr>
          <p:nvPr>
            <p:ph type="title"/>
          </p:nvPr>
        </p:nvSpPr>
        <p:spPr/>
        <p:txBody>
          <a:bodyPr/>
          <a:lstStyle/>
          <a:p>
            <a:r>
              <a:rPr lang="en-US" dirty="0"/>
              <a:t>QMR Series</a:t>
            </a:r>
          </a:p>
        </p:txBody>
      </p:sp>
      <p:pic>
        <p:nvPicPr>
          <p:cNvPr id="4" name="Picture 3">
            <a:extLst>
              <a:ext uri="{FF2B5EF4-FFF2-40B4-BE49-F238E27FC236}">
                <a16:creationId xmlns:a16="http://schemas.microsoft.com/office/drawing/2014/main" id="{811085D2-8DF9-4FE7-8FAE-F36089D1906E}"/>
              </a:ext>
            </a:extLst>
          </p:cNvPr>
          <p:cNvPicPr>
            <a:picLocks noChangeAspect="1"/>
          </p:cNvPicPr>
          <p:nvPr/>
        </p:nvPicPr>
        <p:blipFill>
          <a:blip r:embed="rId3"/>
          <a:stretch>
            <a:fillRect/>
          </a:stretch>
        </p:blipFill>
        <p:spPr>
          <a:xfrm>
            <a:off x="7574970" y="1280160"/>
            <a:ext cx="4297680" cy="4297680"/>
          </a:xfrm>
          <a:prstGeom prst="rect">
            <a:avLst/>
          </a:prstGeom>
        </p:spPr>
      </p:pic>
      <p:pic>
        <p:nvPicPr>
          <p:cNvPr id="7" name="Picture 6">
            <a:extLst>
              <a:ext uri="{FF2B5EF4-FFF2-40B4-BE49-F238E27FC236}">
                <a16:creationId xmlns:a16="http://schemas.microsoft.com/office/drawing/2014/main" id="{2ABE0473-FF18-4951-B527-CC3D44134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280562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3" y="901931"/>
            <a:ext cx="7080425" cy="5444836"/>
          </a:xfrm>
        </p:spPr>
        <p:txBody>
          <a:bodyPr>
            <a:normAutofit/>
          </a:bodyPr>
          <a:lstStyle/>
          <a:p>
            <a:pPr marL="0" indent="0" defTabSz="1030262">
              <a:spcBef>
                <a:spcPts val="0"/>
              </a:spcBef>
              <a:buNone/>
            </a:pPr>
            <a:r>
              <a:rPr lang="en-US" altLang="ko-KR" sz="1800" b="1" dirty="0">
                <a:solidFill>
                  <a:srgbClr val="007AC2"/>
                </a:solidFill>
                <a:ea typeface="Arial Unicode MS" pitchFamily="50" charset="-127"/>
                <a:cs typeface="Arial" pitchFamily="34" charset="0"/>
              </a:rPr>
              <a:t>QM85N (85”), QM98N (98”)</a:t>
            </a:r>
          </a:p>
          <a:p>
            <a:pPr marL="0" indent="0" defTabSz="1030262">
              <a:spcBef>
                <a:spcPts val="0"/>
              </a:spcBef>
              <a:buNone/>
            </a:pPr>
            <a:r>
              <a:rPr lang="en-US" altLang="ko-KR" sz="1800" dirty="0">
                <a:solidFill>
                  <a:prstClr val="black"/>
                </a:solidFill>
                <a:ea typeface="Arial Unicode MS" pitchFamily="50" charset="-127"/>
                <a:cs typeface="Arial" pitchFamily="34" charset="0"/>
              </a:rPr>
              <a:t>True commercial grade, large size 4K UHD LFD.</a:t>
            </a:r>
          </a:p>
          <a:p>
            <a:pPr marL="0" indent="0" defTabSz="1030262">
              <a:spcBef>
                <a:spcPts val="0"/>
              </a:spcBef>
              <a:buNone/>
            </a:pPr>
            <a:endParaRPr lang="en-US" altLang="ko-KR" sz="1800" dirty="0">
              <a:solidFill>
                <a:prstClr val="black"/>
              </a:solidFill>
              <a:ea typeface="Arial Unicode MS" pitchFamily="50" charset="-127"/>
              <a:cs typeface="Arial" pitchFamily="34" charset="0"/>
            </a:endParaRPr>
          </a:p>
          <a:p>
            <a:pPr marL="0" indent="0" defTabSz="1030262">
              <a:spcBef>
                <a:spcPts val="0"/>
              </a:spcBef>
              <a:buNone/>
            </a:pPr>
            <a:r>
              <a:rPr lang="en-US" altLang="ko-KR" sz="1800" b="1" dirty="0">
                <a:solidFill>
                  <a:srgbClr val="007AC2"/>
                </a:solidFill>
                <a:ea typeface="Arial Unicode MS" pitchFamily="50" charset="-127"/>
                <a:cs typeface="Arial" pitchFamily="34" charset="0"/>
              </a:rPr>
              <a:t>Example Applications:</a:t>
            </a:r>
          </a:p>
          <a:p>
            <a:pPr defTabSz="1030262">
              <a:spcBef>
                <a:spcPts val="0"/>
              </a:spcBef>
            </a:pPr>
            <a:r>
              <a:rPr lang="en-US" altLang="ko-KR" sz="1800" dirty="0">
                <a:ea typeface="Arial Unicode MS" pitchFamily="50" charset="-127"/>
                <a:cs typeface="Arial" pitchFamily="34" charset="0"/>
              </a:rPr>
              <a:t>High resolution display use</a:t>
            </a:r>
          </a:p>
          <a:p>
            <a:pPr defTabSz="1030262">
              <a:spcBef>
                <a:spcPts val="0"/>
              </a:spcBef>
            </a:pPr>
            <a:r>
              <a:rPr lang="en-US" altLang="ko-KR" sz="1800" dirty="0">
                <a:ea typeface="Arial Unicode MS" pitchFamily="50" charset="-127"/>
                <a:cs typeface="Arial" pitchFamily="34" charset="0"/>
              </a:rPr>
              <a:t>4K digital signage</a:t>
            </a:r>
            <a:endParaRPr lang="ko-KR" altLang="en-US" sz="1800" dirty="0">
              <a:ea typeface="Arial Unicode MS" pitchFamily="34" charset="-128"/>
              <a:cs typeface="Arial" pitchFamily="34" charset="0"/>
            </a:endParaRP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defTabSz="1031601">
              <a:spcBef>
                <a:spcPts val="0"/>
              </a:spcBef>
              <a:defRPr/>
            </a:pPr>
            <a:r>
              <a:rPr lang="en-US" altLang="ko-KR" sz="1800" dirty="0">
                <a:solidFill>
                  <a:srgbClr val="007AC2"/>
                </a:solidFill>
                <a:ea typeface="Arial Unicode MS" pitchFamily="50" charset="-127"/>
                <a:cs typeface="Arial" pitchFamily="34" charset="0"/>
              </a:rPr>
              <a:t>3840x2160 UHD 4K resolution</a:t>
            </a:r>
          </a:p>
          <a:p>
            <a:pPr defTabSz="1031601">
              <a:spcBef>
                <a:spcPts val="0"/>
              </a:spcBef>
              <a:defRPr/>
            </a:pPr>
            <a:r>
              <a:rPr lang="en-US" altLang="ko-KR" sz="1800" dirty="0">
                <a:solidFill>
                  <a:prstClr val="black"/>
                </a:solidFill>
                <a:ea typeface="Arial Unicode MS" pitchFamily="50" charset="-127"/>
                <a:cs typeface="Arial" pitchFamily="34" charset="0"/>
              </a:rPr>
              <a:t>500nits 24/7 edge lit LED LFD</a:t>
            </a:r>
          </a:p>
          <a:p>
            <a:pPr defTabSz="1031601">
              <a:spcBef>
                <a:spcPts val="0"/>
              </a:spcBef>
              <a:defRPr/>
            </a:pPr>
            <a:r>
              <a:rPr lang="en-US" altLang="ko-KR" sz="1800" dirty="0">
                <a:solidFill>
                  <a:prstClr val="black"/>
                </a:solidFill>
                <a:ea typeface="Arial Unicode MS" pitchFamily="50" charset="-127"/>
                <a:cs typeface="Arial" pitchFamily="34" charset="0"/>
              </a:rPr>
              <a:t>3.2mm T/S, 19.3mm B (85”)</a:t>
            </a:r>
          </a:p>
          <a:p>
            <a:pPr defTabSz="1031601">
              <a:spcBef>
                <a:spcPts val="0"/>
              </a:spcBef>
              <a:defRPr/>
            </a:pPr>
            <a:r>
              <a:rPr lang="en-US" altLang="ko-KR" sz="1800" dirty="0">
                <a:solidFill>
                  <a:prstClr val="black"/>
                </a:solidFill>
                <a:ea typeface="Arial Unicode MS" pitchFamily="50" charset="-127"/>
                <a:cs typeface="Arial" pitchFamily="34" charset="0"/>
              </a:rPr>
              <a:t>15.2mm bezel width (98”)</a:t>
            </a:r>
          </a:p>
          <a:p>
            <a:r>
              <a:rPr lang="en-US" sz="1800" dirty="0">
                <a:solidFill>
                  <a:srgbClr val="007AC2"/>
                </a:solidFill>
              </a:rPr>
              <a:t>SSSP 6.0 / S6 Player (SoC) onboard with Tizen 4.0</a:t>
            </a:r>
          </a:p>
          <a:p>
            <a:r>
              <a:rPr lang="en-US" sz="1800" dirty="0">
                <a:solidFill>
                  <a:srgbClr val="007AC2"/>
                </a:solidFill>
              </a:rPr>
              <a:t>Wi-Fi and Bluetooth onboard with integrated Miracast screen mirroring</a:t>
            </a:r>
          </a:p>
        </p:txBody>
      </p:sp>
      <p:sp>
        <p:nvSpPr>
          <p:cNvPr id="3" name="Title 2"/>
          <p:cNvSpPr>
            <a:spLocks noGrp="1"/>
          </p:cNvSpPr>
          <p:nvPr>
            <p:ph type="title"/>
          </p:nvPr>
        </p:nvSpPr>
        <p:spPr/>
        <p:txBody>
          <a:bodyPr/>
          <a:lstStyle/>
          <a:p>
            <a:r>
              <a:rPr lang="en-US" dirty="0"/>
              <a:t>QMN Series</a:t>
            </a:r>
          </a:p>
        </p:txBody>
      </p:sp>
      <p:pic>
        <p:nvPicPr>
          <p:cNvPr id="5" name="Picture 4">
            <a:extLst>
              <a:ext uri="{FF2B5EF4-FFF2-40B4-BE49-F238E27FC236}">
                <a16:creationId xmlns:a16="http://schemas.microsoft.com/office/drawing/2014/main" id="{2D2F7FA6-602E-4CB7-85AD-ED29CBCCA169}"/>
              </a:ext>
            </a:extLst>
          </p:cNvPr>
          <p:cNvPicPr>
            <a:picLocks noChangeAspect="1"/>
          </p:cNvPicPr>
          <p:nvPr/>
        </p:nvPicPr>
        <p:blipFill>
          <a:blip r:embed="rId3"/>
          <a:stretch>
            <a:fillRect/>
          </a:stretch>
        </p:blipFill>
        <p:spPr>
          <a:xfrm>
            <a:off x="7577165" y="1282118"/>
            <a:ext cx="4293765" cy="4293765"/>
          </a:xfrm>
          <a:prstGeom prst="rect">
            <a:avLst/>
          </a:prstGeom>
        </p:spPr>
      </p:pic>
      <p:pic>
        <p:nvPicPr>
          <p:cNvPr id="9" name="Picture 8">
            <a:extLst>
              <a:ext uri="{FF2B5EF4-FFF2-40B4-BE49-F238E27FC236}">
                <a16:creationId xmlns:a16="http://schemas.microsoft.com/office/drawing/2014/main" id="{FBB6B79C-F078-45E6-A7FF-2709F2B09F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63783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E2460-CB60-4274-88A1-17E39BFEAD76}"/>
              </a:ext>
            </a:extLst>
          </p:cNvPr>
          <p:cNvPicPr>
            <a:picLocks noChangeAspect="1"/>
          </p:cNvPicPr>
          <p:nvPr/>
        </p:nvPicPr>
        <p:blipFill>
          <a:blip r:embed="rId3"/>
          <a:stretch>
            <a:fillRect/>
          </a:stretch>
        </p:blipFill>
        <p:spPr>
          <a:xfrm>
            <a:off x="7357337" y="1282118"/>
            <a:ext cx="4293765" cy="4293765"/>
          </a:xfrm>
          <a:prstGeom prst="rect">
            <a:avLst/>
          </a:prstGeom>
        </p:spPr>
      </p:pic>
      <p:sp>
        <p:nvSpPr>
          <p:cNvPr id="2" name="Content Placeholder 1"/>
          <p:cNvSpPr>
            <a:spLocks noGrp="1"/>
          </p:cNvSpPr>
          <p:nvPr>
            <p:ph sz="quarter" idx="13"/>
          </p:nvPr>
        </p:nvSpPr>
        <p:spPr>
          <a:xfrm>
            <a:off x="173184" y="901931"/>
            <a:ext cx="6684818" cy="5444836"/>
          </a:xfrm>
        </p:spPr>
        <p:txBody>
          <a:bodyPr>
            <a:normAutofit/>
          </a:bodyPr>
          <a:lstStyle/>
          <a:p>
            <a:pPr marL="0" indent="0" defTabSz="1030262">
              <a:spcBef>
                <a:spcPts val="0"/>
              </a:spcBef>
              <a:buNone/>
            </a:pPr>
            <a:r>
              <a:rPr lang="en-US" altLang="ko-KR" sz="1800" b="1" dirty="0">
                <a:solidFill>
                  <a:srgbClr val="007AC2"/>
                </a:solidFill>
                <a:ea typeface="Arial Unicode MS" pitchFamily="50" charset="-127"/>
                <a:cs typeface="Arial" pitchFamily="34" charset="0"/>
              </a:rPr>
              <a:t>QP82R-8K (82”), QP98R-8K (98”)</a:t>
            </a:r>
          </a:p>
          <a:p>
            <a:pPr marL="0" indent="0" defTabSz="1030262">
              <a:spcBef>
                <a:spcPts val="0"/>
              </a:spcBef>
              <a:buNone/>
            </a:pPr>
            <a:r>
              <a:rPr lang="en-US" altLang="ko-KR" sz="1800" dirty="0">
                <a:solidFill>
                  <a:prstClr val="black"/>
                </a:solidFill>
                <a:ea typeface="Arial Unicode MS" pitchFamily="50" charset="-127"/>
                <a:cs typeface="Arial" pitchFamily="34" charset="0"/>
              </a:rPr>
              <a:t>8K high performance QLED LFD.</a:t>
            </a:r>
          </a:p>
          <a:p>
            <a:pPr marL="0" indent="0" defTabSz="1030262">
              <a:spcBef>
                <a:spcPts val="0"/>
              </a:spcBef>
              <a:buNone/>
            </a:pPr>
            <a:endParaRPr lang="en-US" altLang="ko-KR" sz="1800" dirty="0">
              <a:solidFill>
                <a:prstClr val="black"/>
              </a:solidFill>
              <a:ea typeface="Arial Unicode MS" pitchFamily="50" charset="-127"/>
              <a:cs typeface="Arial" pitchFamily="34" charset="0"/>
            </a:endParaRPr>
          </a:p>
          <a:p>
            <a:pPr marL="0" indent="0" defTabSz="1030262">
              <a:spcBef>
                <a:spcPts val="0"/>
              </a:spcBef>
              <a:buNone/>
            </a:pPr>
            <a:r>
              <a:rPr lang="en-US" altLang="ko-KR" sz="1800" b="1" dirty="0">
                <a:solidFill>
                  <a:srgbClr val="007AC2"/>
                </a:solidFill>
                <a:ea typeface="Arial Unicode MS" pitchFamily="50" charset="-127"/>
                <a:cs typeface="Arial" pitchFamily="34" charset="0"/>
              </a:rPr>
              <a:t>Example Applications:</a:t>
            </a:r>
          </a:p>
          <a:p>
            <a:pPr defTabSz="1030262">
              <a:spcBef>
                <a:spcPts val="0"/>
              </a:spcBef>
            </a:pPr>
            <a:r>
              <a:rPr lang="en-US" altLang="ko-KR" sz="1800" dirty="0">
                <a:ea typeface="Arial Unicode MS" pitchFamily="50" charset="-127"/>
                <a:cs typeface="Arial" pitchFamily="34" charset="0"/>
              </a:rPr>
              <a:t>Highest resolution display use</a:t>
            </a:r>
          </a:p>
          <a:p>
            <a:pPr defTabSz="1030262">
              <a:spcBef>
                <a:spcPts val="0"/>
              </a:spcBef>
            </a:pPr>
            <a:r>
              <a:rPr lang="en-US" altLang="ko-KR" sz="1800" dirty="0">
                <a:ea typeface="Arial Unicode MS" pitchFamily="50" charset="-127"/>
                <a:cs typeface="Arial" pitchFamily="34" charset="0"/>
              </a:rPr>
              <a:t>High brightness, color performance, HDR</a:t>
            </a:r>
          </a:p>
          <a:p>
            <a:pPr defTabSz="1030262">
              <a:spcBef>
                <a:spcPts val="0"/>
              </a:spcBef>
            </a:pPr>
            <a:r>
              <a:rPr lang="en-US" altLang="ko-KR" sz="1800" dirty="0">
                <a:ea typeface="Arial Unicode MS" pitchFamily="50" charset="-127"/>
                <a:cs typeface="Arial" pitchFamily="34" charset="0"/>
              </a:rPr>
              <a:t>8K imaging</a:t>
            </a:r>
            <a:endParaRPr lang="ko-KR" altLang="en-US" sz="1800" dirty="0">
              <a:ea typeface="Arial Unicode MS" pitchFamily="34" charset="-128"/>
              <a:cs typeface="Arial" pitchFamily="34" charset="0"/>
            </a:endParaRP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defTabSz="1031601">
              <a:spcBef>
                <a:spcPts val="0"/>
              </a:spcBef>
              <a:defRPr/>
            </a:pPr>
            <a:r>
              <a:rPr lang="en-US" altLang="ko-KR" sz="1800" dirty="0">
                <a:solidFill>
                  <a:srgbClr val="007AC2"/>
                </a:solidFill>
                <a:ea typeface="Arial Unicode MS" pitchFamily="50" charset="-127"/>
                <a:cs typeface="Arial" pitchFamily="34" charset="0"/>
              </a:rPr>
              <a:t>7680x4320 8K UHD resolution with AI Upscaling</a:t>
            </a:r>
          </a:p>
          <a:p>
            <a:pPr defTabSz="1031601">
              <a:spcBef>
                <a:spcPts val="0"/>
              </a:spcBef>
              <a:defRPr/>
            </a:pPr>
            <a:r>
              <a:rPr lang="en-US" altLang="ko-KR" sz="1800" dirty="0">
                <a:solidFill>
                  <a:prstClr val="black"/>
                </a:solidFill>
                <a:ea typeface="Arial Unicode MS" pitchFamily="50" charset="-127"/>
                <a:cs typeface="Arial" pitchFamily="34" charset="0"/>
              </a:rPr>
              <a:t>120Hz QLED LFD with 100% color volume, HDR10+, and 500nits / 4000nits peak brightness</a:t>
            </a:r>
          </a:p>
          <a:p>
            <a:pPr defTabSz="1031601">
              <a:spcBef>
                <a:spcPts val="0"/>
              </a:spcBef>
              <a:defRPr/>
            </a:pPr>
            <a:r>
              <a:rPr lang="en-US" altLang="ko-KR" sz="1800" dirty="0">
                <a:solidFill>
                  <a:prstClr val="black"/>
                </a:solidFill>
                <a:ea typeface="Arial Unicode MS" pitchFamily="50" charset="-127"/>
                <a:cs typeface="Arial" pitchFamily="34" charset="0"/>
              </a:rPr>
              <a:t>16/7 duty cycle</a:t>
            </a:r>
          </a:p>
          <a:p>
            <a:pPr defTabSz="1031601">
              <a:spcBef>
                <a:spcPts val="0"/>
              </a:spcBef>
              <a:defRPr/>
            </a:pPr>
            <a:r>
              <a:rPr lang="en-US" altLang="ko-KR" sz="1800" dirty="0">
                <a:solidFill>
                  <a:prstClr val="black"/>
                </a:solidFill>
                <a:ea typeface="Arial Unicode MS" pitchFamily="50" charset="-127"/>
                <a:cs typeface="Arial" pitchFamily="34" charset="0"/>
              </a:rPr>
              <a:t>3 side bezel-less design (consumer style)</a:t>
            </a:r>
          </a:p>
          <a:p>
            <a:r>
              <a:rPr lang="en-US" sz="1800" dirty="0">
                <a:solidFill>
                  <a:srgbClr val="007AC2"/>
                </a:solidFill>
              </a:rPr>
              <a:t>SSSP 7.0 / S7 Player (SoC) onboard with Tizen 5.0</a:t>
            </a:r>
          </a:p>
          <a:p>
            <a:r>
              <a:rPr lang="en-US" sz="1800" dirty="0">
                <a:solidFill>
                  <a:srgbClr val="007AC2"/>
                </a:solidFill>
              </a:rPr>
              <a:t>Wi-Fi and Bluetooth onboard with integrated Miracast screen mirroring and Remote Access</a:t>
            </a:r>
          </a:p>
          <a:p>
            <a:r>
              <a:rPr lang="en-US" sz="1800" dirty="0">
                <a:solidFill>
                  <a:srgbClr val="007AC2"/>
                </a:solidFill>
              </a:rPr>
              <a:t>OneConnect Box for power and inputs</a:t>
            </a:r>
          </a:p>
        </p:txBody>
      </p:sp>
      <p:sp>
        <p:nvSpPr>
          <p:cNvPr id="3" name="Title 2"/>
          <p:cNvSpPr>
            <a:spLocks noGrp="1"/>
          </p:cNvSpPr>
          <p:nvPr>
            <p:ph type="title"/>
          </p:nvPr>
        </p:nvSpPr>
        <p:spPr/>
        <p:txBody>
          <a:bodyPr/>
          <a:lstStyle/>
          <a:p>
            <a:r>
              <a:rPr lang="en-US" dirty="0"/>
              <a:t>QPR-8K Series</a:t>
            </a:r>
          </a:p>
        </p:txBody>
      </p:sp>
      <p:pic>
        <p:nvPicPr>
          <p:cNvPr id="8" name="Picture 7">
            <a:extLst>
              <a:ext uri="{FF2B5EF4-FFF2-40B4-BE49-F238E27FC236}">
                <a16:creationId xmlns:a16="http://schemas.microsoft.com/office/drawing/2014/main" id="{8E4B2753-FA1D-46AF-A39F-9492D338D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252216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3650842"/>
            <a:ext cx="4233140" cy="751039"/>
          </a:xfrm>
        </p:spPr>
        <p:txBody>
          <a:bodyPr/>
          <a:lstStyle/>
          <a:p>
            <a:r>
              <a:rPr lang="en-US" sz="4000" dirty="0"/>
              <a:t>Stand Alone LFD</a:t>
            </a:r>
          </a:p>
        </p:txBody>
      </p:sp>
      <p:sp>
        <p:nvSpPr>
          <p:cNvPr id="6" name="Text Placeholder 5">
            <a:extLst>
              <a:ext uri="{FF2B5EF4-FFF2-40B4-BE49-F238E27FC236}">
                <a16:creationId xmlns:a16="http://schemas.microsoft.com/office/drawing/2014/main" id="{98287EF5-9D72-4CDC-9265-A991DE2E8A05}"/>
              </a:ext>
            </a:extLst>
          </p:cNvPr>
          <p:cNvSpPr>
            <a:spLocks noGrp="1"/>
          </p:cNvSpPr>
          <p:nvPr>
            <p:ph type="body" sz="quarter" idx="12"/>
          </p:nvPr>
        </p:nvSpPr>
        <p:spPr/>
        <p:txBody>
          <a:bodyPr/>
          <a:lstStyle/>
          <a:p>
            <a:r>
              <a:rPr lang="en-US" dirty="0"/>
              <a:t>1080P FHD</a:t>
            </a:r>
          </a:p>
        </p:txBody>
      </p:sp>
    </p:spTree>
    <p:extLst>
      <p:ext uri="{BB962C8B-B14F-4D97-AF65-F5344CB8AC3E}">
        <p14:creationId xmlns:p14="http://schemas.microsoft.com/office/powerpoint/2010/main" val="317064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73184" y="901931"/>
            <a:ext cx="7425046" cy="5444836"/>
          </a:xfrm>
        </p:spPr>
        <p:txBody>
          <a:bodyPr/>
          <a:lstStyle/>
          <a:p>
            <a:r>
              <a:rPr lang="en-US" sz="1800" b="1" dirty="0">
                <a:solidFill>
                  <a:srgbClr val="007AC2"/>
                </a:solidFill>
              </a:rPr>
              <a:t>What does being the top display brand mean?</a:t>
            </a:r>
          </a:p>
          <a:p>
            <a:r>
              <a:rPr lang="en-US" sz="1800" dirty="0"/>
              <a:t>With Samsung, there is a built-in brand recognition and trust. </a:t>
            </a:r>
          </a:p>
          <a:p>
            <a:r>
              <a:rPr lang="en-US" sz="1800" dirty="0"/>
              <a:t>You don’t have to reassure your customer that Samsung is a top company, they will already be familiar with the brand from one of the many verticals Samsung dominates; smartphones, tablets, laptops, memory products, home appliances, sound bars, and of course, displays.</a:t>
            </a:r>
          </a:p>
          <a:p>
            <a:r>
              <a:rPr lang="en-US" sz="1800" dirty="0"/>
              <a:t>Since the brand is known and celebrated, the job of the reseller then becomes one of selecting the proper solution for the project. </a:t>
            </a:r>
          </a:p>
        </p:txBody>
      </p:sp>
      <p:sp>
        <p:nvSpPr>
          <p:cNvPr id="9" name="Title 8"/>
          <p:cNvSpPr>
            <a:spLocks noGrp="1"/>
          </p:cNvSpPr>
          <p:nvPr>
            <p:ph type="title"/>
          </p:nvPr>
        </p:nvSpPr>
        <p:spPr/>
        <p:txBody>
          <a:bodyPr/>
          <a:lstStyle/>
          <a:p>
            <a:r>
              <a:rPr lang="en-US" dirty="0"/>
              <a:t>Samsung Provides Complete Solutions</a:t>
            </a:r>
          </a:p>
        </p:txBody>
      </p:sp>
      <p:pic>
        <p:nvPicPr>
          <p:cNvPr id="5" name="Picture 2" descr="http://www.maxthebear.com/wp-content/uploads/2013/11/1st-place.png">
            <a:extLst>
              <a:ext uri="{FF2B5EF4-FFF2-40B4-BE49-F238E27FC236}">
                <a16:creationId xmlns:a16="http://schemas.microsoft.com/office/drawing/2014/main" id="{981C8BDE-B9EB-4276-89E9-BD40FFFAD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8087">
            <a:off x="8735380" y="1524000"/>
            <a:ext cx="2828928"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42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4" y="901931"/>
            <a:ext cx="6808124" cy="5444836"/>
          </a:xfrm>
        </p:spPr>
        <p:txBody>
          <a:bodyPr>
            <a:normAutofit/>
          </a:bodyPr>
          <a:lstStyle/>
          <a:p>
            <a:pPr marL="0" indent="0">
              <a:spcBef>
                <a:spcPts val="0"/>
              </a:spcBef>
              <a:buNone/>
            </a:pPr>
            <a:r>
              <a:rPr lang="en-US" altLang="ko-KR" sz="1800" b="1" dirty="0">
                <a:solidFill>
                  <a:srgbClr val="007AC2"/>
                </a:solidFill>
                <a:ea typeface="Arial Unicode MS" pitchFamily="50" charset="-127"/>
                <a:cs typeface="Arial" pitchFamily="34" charset="0"/>
              </a:rPr>
              <a:t>DC32E (32”), DC55E (55”)</a:t>
            </a:r>
          </a:p>
          <a:p>
            <a:pPr marL="0" indent="0">
              <a:spcBef>
                <a:spcPts val="0"/>
              </a:spcBef>
              <a:buNone/>
            </a:pPr>
            <a:r>
              <a:rPr lang="en-US" altLang="ko-KR" sz="1800" dirty="0">
                <a:solidFill>
                  <a:prstClr val="black"/>
                </a:solidFill>
                <a:ea typeface="Arial Unicode MS" pitchFamily="50" charset="-127"/>
                <a:cs typeface="Arial" pitchFamily="34" charset="0"/>
              </a:rPr>
              <a:t>Cost-effective LFD, for applications requiring basic features with full commercial grade quality and durability. Includes integrated free MagicInfo Lite digital signage.</a:t>
            </a:r>
          </a:p>
          <a:p>
            <a:pPr marL="0" indent="0">
              <a:spcBef>
                <a:spcPts val="0"/>
              </a:spcBef>
              <a:buNone/>
            </a:pPr>
            <a:endParaRPr lang="en-US" altLang="ko-KR" sz="1800" dirty="0">
              <a:solidFill>
                <a:prstClr val="black"/>
              </a:solidFill>
              <a:ea typeface="Arial Unicode MS" pitchFamily="50" charset="-127"/>
              <a:cs typeface="Arial" pitchFamily="34" charset="0"/>
            </a:endParaRPr>
          </a:p>
          <a:p>
            <a:pPr marL="0" indent="0">
              <a:spcBef>
                <a:spcPts val="0"/>
              </a:spcBef>
              <a:buNone/>
            </a:pPr>
            <a:r>
              <a:rPr lang="en-US" altLang="ko-KR" sz="1800" b="1" dirty="0">
                <a:solidFill>
                  <a:srgbClr val="007AC2"/>
                </a:solidFill>
                <a:ea typeface="Arial Unicode MS" pitchFamily="50" charset="-127"/>
                <a:cs typeface="Arial" pitchFamily="34" charset="0"/>
              </a:rPr>
              <a:t>Example Applications:</a:t>
            </a:r>
          </a:p>
          <a:p>
            <a:pPr>
              <a:spcBef>
                <a:spcPts val="0"/>
              </a:spcBef>
            </a:pPr>
            <a:r>
              <a:rPr lang="en-US" altLang="ko-KR" sz="1800" dirty="0">
                <a:solidFill>
                  <a:prstClr val="black"/>
                </a:solidFill>
                <a:ea typeface="Arial Unicode MS" pitchFamily="50" charset="-127"/>
                <a:cs typeface="Arial" pitchFamily="34" charset="0"/>
              </a:rPr>
              <a:t>Entry level digital signage</a:t>
            </a:r>
          </a:p>
          <a:p>
            <a:pPr>
              <a:spcBef>
                <a:spcPts val="0"/>
              </a:spcBef>
            </a:pPr>
            <a:r>
              <a:rPr lang="en-US" altLang="ko-KR" sz="1800" dirty="0">
                <a:solidFill>
                  <a:prstClr val="black"/>
                </a:solidFill>
                <a:ea typeface="Arial Unicode MS" pitchFamily="50" charset="-127"/>
                <a:cs typeface="Arial" pitchFamily="34" charset="0"/>
              </a:rPr>
              <a:t>Basic LFD use – display of video sources</a:t>
            </a: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1920x1080 Full HD resolution</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350 nit (330 nit 32”) direct lit 16/7 LED LFD</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10.5mm (top / side, 9.5 55”) 15mm (bottom) bezel width </a:t>
            </a:r>
          </a:p>
          <a:p>
            <a:pPr marL="231769" indent="-231769" defTabSz="1031601">
              <a:spcBef>
                <a:spcPts val="0"/>
              </a:spcBef>
              <a:defRPr/>
            </a:pPr>
            <a:r>
              <a:rPr lang="en-US" altLang="ko-KR" sz="1800" dirty="0">
                <a:solidFill>
                  <a:srgbClr val="007AC2"/>
                </a:solidFill>
                <a:ea typeface="Arial Unicode MS" pitchFamily="50" charset="-127"/>
                <a:cs typeface="Arial" pitchFamily="34" charset="0"/>
              </a:rPr>
              <a:t>Simple SoC onboard (Compatible with Lite Only)</a:t>
            </a:r>
          </a:p>
        </p:txBody>
      </p:sp>
      <p:sp>
        <p:nvSpPr>
          <p:cNvPr id="3" name="Title 2"/>
          <p:cNvSpPr>
            <a:spLocks noGrp="1"/>
          </p:cNvSpPr>
          <p:nvPr>
            <p:ph type="title"/>
          </p:nvPr>
        </p:nvSpPr>
        <p:spPr/>
        <p:txBody>
          <a:bodyPr/>
          <a:lstStyle/>
          <a:p>
            <a:r>
              <a:rPr lang="en-US" dirty="0"/>
              <a:t>DCE Series</a:t>
            </a:r>
          </a:p>
        </p:txBody>
      </p:sp>
      <p:pic>
        <p:nvPicPr>
          <p:cNvPr id="4" name="Picture 3"/>
          <p:cNvPicPr>
            <a:picLocks noChangeAspect="1"/>
          </p:cNvPicPr>
          <p:nvPr/>
        </p:nvPicPr>
        <p:blipFill rotWithShape="1">
          <a:blip r:embed="rId3"/>
          <a:srcRect l="9832" r="11040"/>
          <a:stretch/>
        </p:blipFill>
        <p:spPr>
          <a:xfrm>
            <a:off x="7776239" y="1974273"/>
            <a:ext cx="3960943" cy="2909455"/>
          </a:xfrm>
          <a:prstGeom prst="rect">
            <a:avLst/>
          </a:prstGeom>
        </p:spPr>
      </p:pic>
    </p:spTree>
    <p:extLst>
      <p:ext uri="{BB962C8B-B14F-4D97-AF65-F5344CB8AC3E}">
        <p14:creationId xmlns:p14="http://schemas.microsoft.com/office/powerpoint/2010/main" val="2229028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3184" y="901931"/>
            <a:ext cx="6808124" cy="5444836"/>
          </a:xfrm>
        </p:spPr>
        <p:txBody>
          <a:bodyPr>
            <a:normAutofit/>
          </a:bodyPr>
          <a:lstStyle/>
          <a:p>
            <a:pPr marL="0" indent="0">
              <a:spcBef>
                <a:spcPts val="0"/>
              </a:spcBef>
              <a:buNone/>
            </a:pPr>
            <a:r>
              <a:rPr lang="en-US" altLang="ko-KR" sz="1800" b="1" dirty="0">
                <a:solidFill>
                  <a:srgbClr val="007AC2"/>
                </a:solidFill>
                <a:ea typeface="Arial Unicode MS" pitchFamily="50" charset="-127"/>
                <a:cs typeface="Arial" pitchFamily="34" charset="0"/>
              </a:rPr>
              <a:t>DC43J (43”), DC49J (49”)</a:t>
            </a:r>
          </a:p>
          <a:p>
            <a:pPr marL="0" indent="0">
              <a:spcBef>
                <a:spcPts val="0"/>
              </a:spcBef>
              <a:buNone/>
            </a:pPr>
            <a:r>
              <a:rPr lang="en-US" altLang="ko-KR" sz="1800" dirty="0">
                <a:solidFill>
                  <a:prstClr val="black"/>
                </a:solidFill>
                <a:ea typeface="Arial Unicode MS" pitchFamily="50" charset="-127"/>
                <a:cs typeface="Arial" pitchFamily="34" charset="0"/>
              </a:rPr>
              <a:t>Cost-effective LFD, for applications requiring basic features with full commercial grade quality and durability. Includes integrated free MagicInfo Lite digital signage.</a:t>
            </a:r>
          </a:p>
          <a:p>
            <a:pPr marL="0" indent="0">
              <a:spcBef>
                <a:spcPts val="0"/>
              </a:spcBef>
              <a:buNone/>
            </a:pPr>
            <a:endParaRPr lang="en-US" altLang="ko-KR" sz="1800" dirty="0">
              <a:solidFill>
                <a:prstClr val="black"/>
              </a:solidFill>
              <a:ea typeface="Arial Unicode MS" pitchFamily="50" charset="-127"/>
              <a:cs typeface="Arial" pitchFamily="34" charset="0"/>
            </a:endParaRPr>
          </a:p>
          <a:p>
            <a:pPr marL="0" indent="0">
              <a:spcBef>
                <a:spcPts val="0"/>
              </a:spcBef>
              <a:buNone/>
            </a:pPr>
            <a:r>
              <a:rPr lang="en-US" altLang="ko-KR" sz="1800" b="1" dirty="0">
                <a:solidFill>
                  <a:srgbClr val="007AC2"/>
                </a:solidFill>
                <a:ea typeface="Arial Unicode MS" pitchFamily="50" charset="-127"/>
                <a:cs typeface="Arial" pitchFamily="34" charset="0"/>
              </a:rPr>
              <a:t>Example Applications:</a:t>
            </a:r>
          </a:p>
          <a:p>
            <a:pPr>
              <a:spcBef>
                <a:spcPts val="0"/>
              </a:spcBef>
            </a:pPr>
            <a:r>
              <a:rPr lang="en-US" altLang="ko-KR" sz="1800" dirty="0">
                <a:solidFill>
                  <a:prstClr val="black"/>
                </a:solidFill>
                <a:ea typeface="Arial Unicode MS" pitchFamily="50" charset="-127"/>
                <a:cs typeface="Arial" pitchFamily="34" charset="0"/>
              </a:rPr>
              <a:t>Entry level digital signage</a:t>
            </a:r>
          </a:p>
          <a:p>
            <a:pPr>
              <a:spcBef>
                <a:spcPts val="0"/>
              </a:spcBef>
            </a:pPr>
            <a:r>
              <a:rPr lang="en-US" altLang="ko-KR" sz="1800" dirty="0">
                <a:solidFill>
                  <a:prstClr val="black"/>
                </a:solidFill>
                <a:ea typeface="Arial Unicode MS" pitchFamily="50" charset="-127"/>
                <a:cs typeface="Arial" pitchFamily="34" charset="0"/>
              </a:rPr>
              <a:t>Basic LFD use – display of video sources</a:t>
            </a:r>
          </a:p>
          <a:p>
            <a:pPr>
              <a:spcBef>
                <a:spcPts val="0"/>
              </a:spcBef>
            </a:pPr>
            <a:endParaRPr lang="en-US" altLang="ko-KR" sz="1800" dirty="0">
              <a:solidFill>
                <a:prstClr val="black"/>
              </a:solidFill>
              <a:ea typeface="Arial Unicode MS" pitchFamily="50" charset="-127"/>
              <a:cs typeface="Arial" pitchFamily="34" charset="0"/>
            </a:endParaRPr>
          </a:p>
          <a:p>
            <a:pPr marL="0" indent="0" defTabSz="1031601">
              <a:spcBef>
                <a:spcPts val="0"/>
              </a:spcBef>
              <a:buNone/>
              <a:defRPr/>
            </a:pPr>
            <a:r>
              <a:rPr lang="en-US" altLang="ko-KR" sz="1800" b="1" dirty="0">
                <a:solidFill>
                  <a:srgbClr val="007AC2"/>
                </a:solidFill>
                <a:ea typeface="Arial Unicode MS" pitchFamily="50" charset="-127"/>
                <a:cs typeface="Arial" pitchFamily="34" charset="0"/>
              </a:rPr>
              <a:t>Key Features:</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1920x1080 Full HD resolution</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300 nit direct lit 16/7 LED LFD </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43” – 17.3mm T, 18.3mm B, 21.3mm S bezel width</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49” – 17.4mm T, 18.5mm B, 21.5mm S bezel width</a:t>
            </a:r>
          </a:p>
          <a:p>
            <a:pPr marL="231769" indent="-231769" defTabSz="1031601">
              <a:spcBef>
                <a:spcPts val="0"/>
              </a:spcBef>
              <a:defRPr/>
            </a:pPr>
            <a:r>
              <a:rPr lang="en-US" altLang="ko-KR" sz="1800" dirty="0">
                <a:solidFill>
                  <a:srgbClr val="007AC2"/>
                </a:solidFill>
                <a:ea typeface="Arial Unicode MS" pitchFamily="50" charset="-127"/>
                <a:cs typeface="Arial" pitchFamily="34" charset="0"/>
              </a:rPr>
              <a:t>Simple SoC onboard (Compatible with Lite Only)</a:t>
            </a:r>
          </a:p>
        </p:txBody>
      </p:sp>
      <p:sp>
        <p:nvSpPr>
          <p:cNvPr id="3" name="Title 2"/>
          <p:cNvSpPr>
            <a:spLocks noGrp="1"/>
          </p:cNvSpPr>
          <p:nvPr>
            <p:ph type="title"/>
          </p:nvPr>
        </p:nvSpPr>
        <p:spPr/>
        <p:txBody>
          <a:bodyPr/>
          <a:lstStyle/>
          <a:p>
            <a:r>
              <a:rPr lang="en-US" dirty="0"/>
              <a:t>DCJ Series</a:t>
            </a:r>
          </a:p>
        </p:txBody>
      </p:sp>
      <p:pic>
        <p:nvPicPr>
          <p:cNvPr id="6" name="Picture 5">
            <a:extLst>
              <a:ext uri="{FF2B5EF4-FFF2-40B4-BE49-F238E27FC236}">
                <a16:creationId xmlns:a16="http://schemas.microsoft.com/office/drawing/2014/main" id="{F56A9B7A-4621-4152-A3C5-CDE979B9BA88}"/>
              </a:ext>
            </a:extLst>
          </p:cNvPr>
          <p:cNvPicPr>
            <a:picLocks noChangeAspect="1"/>
          </p:cNvPicPr>
          <p:nvPr/>
        </p:nvPicPr>
        <p:blipFill>
          <a:blip r:embed="rId3"/>
          <a:stretch>
            <a:fillRect/>
          </a:stretch>
        </p:blipFill>
        <p:spPr>
          <a:xfrm>
            <a:off x="7439390" y="1974770"/>
            <a:ext cx="4362694" cy="2908460"/>
          </a:xfrm>
          <a:prstGeom prst="rect">
            <a:avLst/>
          </a:prstGeom>
        </p:spPr>
      </p:pic>
    </p:spTree>
    <p:extLst>
      <p:ext uri="{BB962C8B-B14F-4D97-AF65-F5344CB8AC3E}">
        <p14:creationId xmlns:p14="http://schemas.microsoft.com/office/powerpoint/2010/main" val="350810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DB32E (32”)</a:t>
            </a:r>
          </a:p>
          <a:p>
            <a:pPr marL="0" indent="0">
              <a:buNone/>
            </a:pPr>
            <a:r>
              <a:rPr lang="en-US" sz="1800" dirty="0"/>
              <a:t>Mainstream, general purpose LFD for applications requiring more advanced features at a lower cost. Includes embedded SoC (System on a Chip) media player. </a:t>
            </a:r>
          </a:p>
          <a:p>
            <a:pPr marL="0" indent="0">
              <a:buNone/>
            </a:pPr>
            <a:endParaRPr lang="en-US" sz="1800" dirty="0"/>
          </a:p>
          <a:p>
            <a:pPr marL="0" indent="0">
              <a:spcBef>
                <a:spcPts val="0"/>
              </a:spcBef>
              <a:buNone/>
            </a:pPr>
            <a:r>
              <a:rPr lang="en-US" altLang="ko-KR" sz="1800" b="1" dirty="0">
                <a:solidFill>
                  <a:srgbClr val="007AC2"/>
                </a:solidFill>
                <a:ea typeface="Arial Unicode MS" pitchFamily="50" charset="-127"/>
                <a:cs typeface="Arial" pitchFamily="34" charset="0"/>
              </a:rPr>
              <a:t>Example Applications:</a:t>
            </a:r>
          </a:p>
          <a:p>
            <a:pPr>
              <a:spcBef>
                <a:spcPts val="0"/>
              </a:spcBef>
            </a:pPr>
            <a:r>
              <a:rPr lang="en-US" altLang="ko-KR" sz="1800" dirty="0">
                <a:solidFill>
                  <a:prstClr val="black"/>
                </a:solidFill>
                <a:ea typeface="Arial Unicode MS" pitchFamily="50" charset="-127"/>
                <a:cs typeface="Arial" pitchFamily="34" charset="0"/>
              </a:rPr>
              <a:t>Turnkey digital signage</a:t>
            </a:r>
          </a:p>
          <a:p>
            <a:pPr>
              <a:spcBef>
                <a:spcPts val="0"/>
              </a:spcBef>
            </a:pPr>
            <a:r>
              <a:rPr lang="en-US" altLang="ko-KR" sz="1800" dirty="0">
                <a:solidFill>
                  <a:prstClr val="black"/>
                </a:solidFill>
                <a:ea typeface="Arial Unicode MS" pitchFamily="50" charset="-127"/>
                <a:cs typeface="Arial" pitchFamily="34" charset="0"/>
              </a:rPr>
              <a:t>Basic LFD / commercial TV use – display of video sources</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 </a:t>
            </a:r>
          </a:p>
          <a:p>
            <a:r>
              <a:rPr lang="en-US" sz="1800" dirty="0"/>
              <a:t>350 nit slim direct lit 16/7 LED display </a:t>
            </a:r>
          </a:p>
          <a:p>
            <a:pPr marL="231769" indent="-231769" defTabSz="1031601">
              <a:spcBef>
                <a:spcPts val="0"/>
              </a:spcBef>
              <a:defRPr/>
            </a:pPr>
            <a:r>
              <a:rPr lang="en-US" altLang="ko-KR" sz="1800" dirty="0">
                <a:solidFill>
                  <a:prstClr val="black"/>
                </a:solidFill>
                <a:ea typeface="Arial Unicode MS" pitchFamily="50" charset="-127"/>
                <a:cs typeface="Arial" pitchFamily="34" charset="0"/>
              </a:rPr>
              <a:t>  10.5mm (top / side) 15mm (bottom) bezel width </a:t>
            </a:r>
          </a:p>
          <a:p>
            <a:r>
              <a:rPr lang="en-US" sz="1800" dirty="0">
                <a:solidFill>
                  <a:srgbClr val="007AC2"/>
                </a:solidFill>
              </a:rPr>
              <a:t>SSSP 3.0 / S3 Player (SoC) onboard</a:t>
            </a:r>
          </a:p>
          <a:p>
            <a:r>
              <a:rPr lang="en-US" sz="1800" dirty="0">
                <a:solidFill>
                  <a:srgbClr val="007AC2"/>
                </a:solidFill>
              </a:rPr>
              <a:t>Wi-Fi onboard with integrated Miracast screen mirroring</a:t>
            </a:r>
          </a:p>
        </p:txBody>
      </p:sp>
      <p:sp>
        <p:nvSpPr>
          <p:cNvPr id="3" name="Title 2"/>
          <p:cNvSpPr>
            <a:spLocks noGrp="1"/>
          </p:cNvSpPr>
          <p:nvPr>
            <p:ph type="title"/>
          </p:nvPr>
        </p:nvSpPr>
        <p:spPr/>
        <p:txBody>
          <a:bodyPr/>
          <a:lstStyle/>
          <a:p>
            <a:r>
              <a:rPr lang="en-US" dirty="0"/>
              <a:t>DBE Series</a:t>
            </a:r>
          </a:p>
        </p:txBody>
      </p:sp>
      <p:pic>
        <p:nvPicPr>
          <p:cNvPr id="5" name="Picture 2" descr="http://images.samsung.com/is/image/samsung/my_LH40DHDPLGC-XM_003_Dynamic_black?$Download-Sour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48" r="31320"/>
          <a:stretch/>
        </p:blipFill>
        <p:spPr bwMode="auto">
          <a:xfrm>
            <a:off x="9042400" y="1110555"/>
            <a:ext cx="2540000" cy="463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6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PM32F (32”)</a:t>
            </a:r>
          </a:p>
          <a:p>
            <a:pPr marL="0" indent="0">
              <a:buNone/>
            </a:pPr>
            <a:r>
              <a:rPr lang="en-US" sz="1800" dirty="0"/>
              <a:t>Advanced LFD for applications requiring comprehensive features. Includes the 4</a:t>
            </a:r>
            <a:r>
              <a:rPr lang="en-US" sz="1800" baseline="30000" dirty="0"/>
              <a:t>th</a:t>
            </a:r>
            <a:r>
              <a:rPr lang="en-US" sz="1800" dirty="0"/>
              <a:t> generation Tizen based SoC (System on a Chip) media player. </a:t>
            </a:r>
          </a:p>
          <a:p>
            <a:pPr marL="0" indent="0">
              <a:buNone/>
            </a:pPr>
            <a:endParaRPr lang="en-US" sz="1800" b="1" dirty="0">
              <a:solidFill>
                <a:srgbClr val="007AC2"/>
              </a:solidFill>
            </a:endParaRPr>
          </a:p>
          <a:p>
            <a:pPr marL="0" indent="0">
              <a:spcBef>
                <a:spcPts val="0"/>
              </a:spcBef>
              <a:buNone/>
            </a:pPr>
            <a:r>
              <a:rPr lang="en-US" altLang="ko-KR" sz="1800" b="1" dirty="0">
                <a:solidFill>
                  <a:srgbClr val="007AC2"/>
                </a:solidFill>
                <a:ea typeface="Arial Unicode MS" pitchFamily="50" charset="-127"/>
                <a:cs typeface="Arial" pitchFamily="34" charset="0"/>
              </a:rPr>
              <a:t>Example Applications:</a:t>
            </a:r>
          </a:p>
          <a:p>
            <a:pPr>
              <a:spcBef>
                <a:spcPts val="0"/>
              </a:spcBef>
            </a:pPr>
            <a:r>
              <a:rPr lang="en-US" altLang="ko-KR" sz="1800" dirty="0">
                <a:solidFill>
                  <a:prstClr val="black"/>
                </a:solidFill>
                <a:ea typeface="Arial Unicode MS" pitchFamily="50" charset="-127"/>
                <a:cs typeface="Arial" pitchFamily="34" charset="0"/>
              </a:rPr>
              <a:t>Turnkey digital signage</a:t>
            </a:r>
          </a:p>
          <a:p>
            <a:pPr>
              <a:spcBef>
                <a:spcPts val="0"/>
              </a:spcBef>
            </a:pPr>
            <a:r>
              <a:rPr lang="en-US" altLang="ko-KR" sz="1800" dirty="0">
                <a:solidFill>
                  <a:prstClr val="black"/>
                </a:solidFill>
                <a:ea typeface="Arial Unicode MS" pitchFamily="50" charset="-127"/>
                <a:cs typeface="Arial" pitchFamily="34" charset="0"/>
              </a:rPr>
              <a:t>General display use</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 </a:t>
            </a:r>
          </a:p>
          <a:p>
            <a:r>
              <a:rPr lang="en-US" sz="1800" dirty="0"/>
              <a:t>400 nit edge lit 16/7 LED display </a:t>
            </a:r>
          </a:p>
          <a:p>
            <a:r>
              <a:rPr lang="en-US" sz="1800" dirty="0"/>
              <a:t>8.9mm bezel width</a:t>
            </a:r>
          </a:p>
          <a:p>
            <a:r>
              <a:rPr lang="en-US" sz="1800" dirty="0">
                <a:solidFill>
                  <a:srgbClr val="007AC2"/>
                </a:solidFill>
              </a:rPr>
              <a:t>SSSP 4.0 / S4 Player (SoC) onboard</a:t>
            </a:r>
          </a:p>
          <a:p>
            <a:r>
              <a:rPr lang="en-US" sz="1800" dirty="0">
                <a:solidFill>
                  <a:srgbClr val="007AC2"/>
                </a:solidFill>
              </a:rPr>
              <a:t>Wi-Fi onboard with integrated Miracast screen mirroring</a:t>
            </a:r>
          </a:p>
          <a:p>
            <a:r>
              <a:rPr lang="en-US" sz="1800" dirty="0">
                <a:solidFill>
                  <a:srgbClr val="007AC2"/>
                </a:solidFill>
              </a:rPr>
              <a:t>IP5X rated for dust</a:t>
            </a:r>
          </a:p>
        </p:txBody>
      </p:sp>
      <p:sp>
        <p:nvSpPr>
          <p:cNvPr id="3" name="Title 2"/>
          <p:cNvSpPr>
            <a:spLocks noGrp="1"/>
          </p:cNvSpPr>
          <p:nvPr>
            <p:ph type="title"/>
          </p:nvPr>
        </p:nvSpPr>
        <p:spPr/>
        <p:txBody>
          <a:bodyPr/>
          <a:lstStyle/>
          <a:p>
            <a:r>
              <a:rPr lang="en-US" dirty="0"/>
              <a:t>PMF Series</a:t>
            </a:r>
          </a:p>
        </p:txBody>
      </p:sp>
      <p:pic>
        <p:nvPicPr>
          <p:cNvPr id="5" name="Picture 2" descr="http://www.samsung.com/de/news/samsung-electronics-brings-tizen-operating-system-to-smart-signage-portfolio/PM43F_003_Dynamic_Black.png"/>
          <p:cNvPicPr>
            <a:picLocks noChangeAspect="1" noChangeArrowheads="1"/>
          </p:cNvPicPr>
          <p:nvPr/>
        </p:nvPicPr>
        <p:blipFill rotWithShape="1">
          <a:blip r:embed="rId3">
            <a:extLst>
              <a:ext uri="{28A0092B-C50C-407E-A947-70E740481C1C}">
                <a14:useLocalDpi xmlns:a14="http://schemas.microsoft.com/office/drawing/2010/main" val="0"/>
              </a:ext>
            </a:extLst>
          </a:blip>
          <a:srcRect l="28625" r="24985"/>
          <a:stretch/>
        </p:blipFill>
        <p:spPr bwMode="auto">
          <a:xfrm>
            <a:off x="8358620" y="1320164"/>
            <a:ext cx="2695476" cy="3871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9AD4951-505F-49DE-84F0-32AAF2C58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4151325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7565529" cy="5444836"/>
          </a:xfrm>
        </p:spPr>
        <p:txBody>
          <a:bodyPr/>
          <a:lstStyle/>
          <a:p>
            <a:pPr marL="0" indent="0">
              <a:buNone/>
            </a:pPr>
            <a:r>
              <a:rPr lang="en-US" sz="1800" b="1" dirty="0">
                <a:solidFill>
                  <a:srgbClr val="007AC2"/>
                </a:solidFill>
              </a:rPr>
              <a:t>PM43H (43”), PM49H (49”), PM55H (55”)</a:t>
            </a:r>
          </a:p>
          <a:p>
            <a:pPr marL="0" indent="0">
              <a:buNone/>
            </a:pPr>
            <a:r>
              <a:rPr lang="en-US" sz="1800" dirty="0"/>
              <a:t>Advanced 24/7 rated LFD for applications requiring comprehensive features. Includes the newest 4</a:t>
            </a:r>
            <a:r>
              <a:rPr lang="en-US" sz="1800" baseline="30000" dirty="0"/>
              <a:t>th</a:t>
            </a:r>
            <a:r>
              <a:rPr lang="en-US" sz="1800" dirty="0"/>
              <a:t> generation Tizen based SoC (System on a Chip) media player. </a:t>
            </a:r>
          </a:p>
          <a:p>
            <a:pPr marL="0" indent="0">
              <a:buNone/>
            </a:pPr>
            <a:endParaRPr lang="en-US" sz="1800" dirty="0"/>
          </a:p>
          <a:p>
            <a:pPr marL="0" indent="0">
              <a:spcBef>
                <a:spcPts val="0"/>
              </a:spcBef>
              <a:buNone/>
            </a:pPr>
            <a:r>
              <a:rPr lang="en-US" altLang="ko-KR" sz="1800" b="1" dirty="0">
                <a:solidFill>
                  <a:srgbClr val="007AC2"/>
                </a:solidFill>
                <a:ea typeface="Arial Unicode MS" pitchFamily="50" charset="-127"/>
                <a:cs typeface="Arial" pitchFamily="34" charset="0"/>
              </a:rPr>
              <a:t>Example Applications:</a:t>
            </a:r>
          </a:p>
          <a:p>
            <a:pPr>
              <a:spcBef>
                <a:spcPts val="0"/>
              </a:spcBef>
            </a:pPr>
            <a:r>
              <a:rPr lang="en-US" altLang="ko-KR" sz="1800" dirty="0">
                <a:solidFill>
                  <a:prstClr val="black"/>
                </a:solidFill>
                <a:ea typeface="Arial Unicode MS" pitchFamily="50" charset="-127"/>
                <a:cs typeface="Arial" pitchFamily="34" charset="0"/>
              </a:rPr>
              <a:t>Turnkey digital signage</a:t>
            </a:r>
          </a:p>
          <a:p>
            <a:pPr>
              <a:spcBef>
                <a:spcPts val="0"/>
              </a:spcBef>
            </a:pPr>
            <a:r>
              <a:rPr lang="en-US" altLang="ko-KR" sz="1800" dirty="0">
                <a:solidFill>
                  <a:prstClr val="black"/>
                </a:solidFill>
                <a:ea typeface="Arial Unicode MS" pitchFamily="50" charset="-127"/>
                <a:cs typeface="Arial" pitchFamily="34" charset="0"/>
              </a:rPr>
              <a:t>General display use</a:t>
            </a:r>
          </a:p>
          <a:p>
            <a:pPr>
              <a:spcBef>
                <a:spcPts val="0"/>
              </a:spcBef>
            </a:pPr>
            <a:r>
              <a:rPr lang="en-US" altLang="ko-KR" sz="1800" dirty="0">
                <a:solidFill>
                  <a:prstClr val="black"/>
                </a:solidFill>
                <a:ea typeface="Arial Unicode MS" pitchFamily="50" charset="-127"/>
                <a:cs typeface="Arial" pitchFamily="34" charset="0"/>
              </a:rPr>
              <a:t>24/7 display use</a:t>
            </a:r>
          </a:p>
          <a:p>
            <a:endParaRPr lang="en-US" sz="1800" dirty="0"/>
          </a:p>
          <a:p>
            <a:pPr marL="0" indent="0">
              <a:buNone/>
            </a:pPr>
            <a:r>
              <a:rPr lang="en-US" sz="1800" b="1" dirty="0">
                <a:solidFill>
                  <a:srgbClr val="007AC2"/>
                </a:solidFill>
              </a:rPr>
              <a:t>Key Features:</a:t>
            </a:r>
          </a:p>
          <a:p>
            <a:r>
              <a:rPr lang="en-US" sz="1800" dirty="0"/>
              <a:t>1920x1080 Full HD resolution </a:t>
            </a:r>
          </a:p>
          <a:p>
            <a:r>
              <a:rPr lang="en-US" sz="1800" dirty="0"/>
              <a:t>500 nit edge lit 24/7 LED display </a:t>
            </a:r>
          </a:p>
          <a:p>
            <a:r>
              <a:rPr lang="en-US" sz="1800" dirty="0"/>
              <a:t>9.0mm (top / side), 11mm (bottom) bezel width</a:t>
            </a:r>
          </a:p>
          <a:p>
            <a:r>
              <a:rPr lang="en-US" sz="1800" dirty="0">
                <a:solidFill>
                  <a:srgbClr val="007AC2"/>
                </a:solidFill>
              </a:rPr>
              <a:t>SSSP 4.0 / S4 Player (SoC) onboard</a:t>
            </a:r>
          </a:p>
          <a:p>
            <a:r>
              <a:rPr lang="en-US" sz="1800" dirty="0">
                <a:solidFill>
                  <a:srgbClr val="007AC2"/>
                </a:solidFill>
              </a:rPr>
              <a:t>Wi-Fi onboard with integrated Miracast screen mirroring</a:t>
            </a:r>
          </a:p>
          <a:p>
            <a:r>
              <a:rPr lang="en-US" sz="1800" dirty="0">
                <a:solidFill>
                  <a:srgbClr val="007AC2"/>
                </a:solidFill>
              </a:rPr>
              <a:t>IP5X rated for dust</a:t>
            </a:r>
          </a:p>
        </p:txBody>
      </p:sp>
      <p:sp>
        <p:nvSpPr>
          <p:cNvPr id="3" name="Title 2"/>
          <p:cNvSpPr>
            <a:spLocks noGrp="1"/>
          </p:cNvSpPr>
          <p:nvPr>
            <p:ph type="title"/>
          </p:nvPr>
        </p:nvSpPr>
        <p:spPr/>
        <p:txBody>
          <a:bodyPr/>
          <a:lstStyle/>
          <a:p>
            <a:r>
              <a:rPr lang="en-US" dirty="0"/>
              <a:t>PMH Series</a:t>
            </a:r>
          </a:p>
        </p:txBody>
      </p:sp>
      <p:pic>
        <p:nvPicPr>
          <p:cNvPr id="7" name="Picture 2" descr="http://www.samsung.com/de/news/samsung-electronics-brings-tizen-operating-system-to-smart-signage-portfolio/PM43F_003_Dynamic_Black.png">
            <a:extLst>
              <a:ext uri="{FF2B5EF4-FFF2-40B4-BE49-F238E27FC236}">
                <a16:creationId xmlns:a16="http://schemas.microsoft.com/office/drawing/2014/main" id="{2EAC782A-FA88-47DF-BA85-5F884FC5B6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25" r="24985"/>
          <a:stretch/>
        </p:blipFill>
        <p:spPr bwMode="auto">
          <a:xfrm>
            <a:off x="8358620" y="1320164"/>
            <a:ext cx="2695476" cy="3871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57FB92-6296-45CE-8D9B-2D6BF2826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1176" y="5066986"/>
            <a:ext cx="2564009" cy="846060"/>
          </a:xfrm>
          <a:prstGeom prst="rect">
            <a:avLst/>
          </a:prstGeom>
        </p:spPr>
      </p:pic>
    </p:spTree>
    <p:extLst>
      <p:ext uri="{BB962C8B-B14F-4D97-AF65-F5344CB8AC3E}">
        <p14:creationId xmlns:p14="http://schemas.microsoft.com/office/powerpoint/2010/main" val="44741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7003472" cy="5444836"/>
          </a:xfrm>
        </p:spPr>
        <p:txBody>
          <a:bodyPr/>
          <a:lstStyle/>
          <a:p>
            <a:pPr marL="0" indent="0">
              <a:buNone/>
            </a:pPr>
            <a:r>
              <a:rPr lang="en-US" sz="1800" b="1" dirty="0">
                <a:solidFill>
                  <a:srgbClr val="007AC2"/>
                </a:solidFill>
              </a:rPr>
              <a:t>PH43F-P (43”), PH49F-P (49”), PH55F-P (55”)</a:t>
            </a:r>
          </a:p>
          <a:p>
            <a:pPr marL="0" indent="0">
              <a:buNone/>
            </a:pPr>
            <a:r>
              <a:rPr lang="en-US" sz="1800" dirty="0"/>
              <a:t>Advanced higher brightness 24/7 rated LFD for applications requiring comprehensive features. Includes the newest 4</a:t>
            </a:r>
            <a:r>
              <a:rPr lang="en-US" sz="1800" baseline="30000" dirty="0"/>
              <a:t>th</a:t>
            </a:r>
            <a:r>
              <a:rPr lang="en-US" sz="1800" dirty="0"/>
              <a:t> generation Tizen based SoC (System on a Chip) media player. </a:t>
            </a:r>
          </a:p>
          <a:p>
            <a:pPr marL="0" indent="0">
              <a:buNone/>
            </a:pPr>
            <a:endParaRPr lang="en-US" sz="1800" dirty="0"/>
          </a:p>
          <a:p>
            <a:pPr marL="0" indent="0">
              <a:spcBef>
                <a:spcPts val="0"/>
              </a:spcBef>
              <a:buNone/>
            </a:pPr>
            <a:r>
              <a:rPr lang="en-US" altLang="ko-KR" sz="1800" b="1" dirty="0">
                <a:solidFill>
                  <a:srgbClr val="007AC2"/>
                </a:solidFill>
                <a:ea typeface="Arial Unicode MS" pitchFamily="50" charset="-127"/>
                <a:cs typeface="Arial" pitchFamily="34" charset="0"/>
              </a:rPr>
              <a:t>Example Applications:</a:t>
            </a:r>
          </a:p>
          <a:p>
            <a:pPr>
              <a:spcBef>
                <a:spcPts val="0"/>
              </a:spcBef>
            </a:pPr>
            <a:r>
              <a:rPr lang="en-US" altLang="ko-KR" sz="1800" dirty="0">
                <a:solidFill>
                  <a:prstClr val="black"/>
                </a:solidFill>
                <a:ea typeface="Arial Unicode MS" pitchFamily="50" charset="-127"/>
                <a:cs typeface="Arial" pitchFamily="34" charset="0"/>
              </a:rPr>
              <a:t>Turnkey digital signage</a:t>
            </a:r>
          </a:p>
          <a:p>
            <a:pPr>
              <a:spcBef>
                <a:spcPts val="0"/>
              </a:spcBef>
            </a:pPr>
            <a:r>
              <a:rPr lang="en-US" altLang="ko-KR" sz="1800" dirty="0">
                <a:solidFill>
                  <a:prstClr val="black"/>
                </a:solidFill>
                <a:ea typeface="Arial Unicode MS" pitchFamily="50" charset="-127"/>
                <a:cs typeface="Arial" pitchFamily="34" charset="0"/>
              </a:rPr>
              <a:t>General display use</a:t>
            </a:r>
          </a:p>
          <a:p>
            <a:pPr>
              <a:spcBef>
                <a:spcPts val="0"/>
              </a:spcBef>
            </a:pPr>
            <a:r>
              <a:rPr lang="en-US" altLang="ko-KR" sz="1800" dirty="0">
                <a:solidFill>
                  <a:prstClr val="black"/>
                </a:solidFill>
                <a:ea typeface="Arial Unicode MS" pitchFamily="50" charset="-127"/>
                <a:cs typeface="Arial" pitchFamily="34" charset="0"/>
              </a:rPr>
              <a:t>24/7 higher brightness display use</a:t>
            </a:r>
          </a:p>
          <a:p>
            <a:endParaRPr lang="en-US" sz="1800" b="1" dirty="0">
              <a:solidFill>
                <a:srgbClr val="007AC2"/>
              </a:solidFill>
            </a:endParaRPr>
          </a:p>
          <a:p>
            <a:pPr marL="0" indent="0">
              <a:buNone/>
            </a:pPr>
            <a:r>
              <a:rPr lang="en-US" sz="1800" b="1" dirty="0">
                <a:solidFill>
                  <a:srgbClr val="007AC2"/>
                </a:solidFill>
              </a:rPr>
              <a:t>Key Features:</a:t>
            </a:r>
          </a:p>
          <a:p>
            <a:r>
              <a:rPr lang="en-US" sz="1800" dirty="0"/>
              <a:t>1920x1080 Full HD resolution </a:t>
            </a:r>
          </a:p>
          <a:p>
            <a:r>
              <a:rPr lang="en-US" sz="1800" dirty="0"/>
              <a:t>700 nit edge lit 24/7 LED display </a:t>
            </a:r>
          </a:p>
          <a:p>
            <a:r>
              <a:rPr lang="en-US" sz="1800" dirty="0"/>
              <a:t>6.9mm (top / side), 8.9mm (bottom) bezel width</a:t>
            </a:r>
          </a:p>
          <a:p>
            <a:r>
              <a:rPr lang="en-US" sz="1800" dirty="0">
                <a:solidFill>
                  <a:srgbClr val="007AC2"/>
                </a:solidFill>
              </a:rPr>
              <a:t>SSSP 4.0 / S4 Player (SoC) onboard </a:t>
            </a:r>
          </a:p>
          <a:p>
            <a:r>
              <a:rPr lang="en-US" sz="1800" dirty="0">
                <a:solidFill>
                  <a:srgbClr val="007AC2"/>
                </a:solidFill>
              </a:rPr>
              <a:t>Wi-Fi onboard with integrated Miracast screen mirroring</a:t>
            </a:r>
          </a:p>
          <a:p>
            <a:r>
              <a:rPr lang="en-US" sz="1800" dirty="0">
                <a:solidFill>
                  <a:srgbClr val="007AC2"/>
                </a:solidFill>
              </a:rPr>
              <a:t>IP5X rated for dust</a:t>
            </a:r>
          </a:p>
        </p:txBody>
      </p:sp>
      <p:sp>
        <p:nvSpPr>
          <p:cNvPr id="3" name="Title 2"/>
          <p:cNvSpPr>
            <a:spLocks noGrp="1"/>
          </p:cNvSpPr>
          <p:nvPr>
            <p:ph type="title"/>
          </p:nvPr>
        </p:nvSpPr>
        <p:spPr/>
        <p:txBody>
          <a:bodyPr/>
          <a:lstStyle/>
          <a:p>
            <a:r>
              <a:rPr lang="en-US" dirty="0"/>
              <a:t>PHF-P Series</a:t>
            </a:r>
          </a:p>
        </p:txBody>
      </p:sp>
      <p:pic>
        <p:nvPicPr>
          <p:cNvPr id="6" name="Picture 5"/>
          <p:cNvPicPr>
            <a:picLocks noChangeAspect="1"/>
          </p:cNvPicPr>
          <p:nvPr/>
        </p:nvPicPr>
        <p:blipFill>
          <a:blip r:embed="rId3"/>
          <a:stretch>
            <a:fillRect/>
          </a:stretch>
        </p:blipFill>
        <p:spPr>
          <a:xfrm>
            <a:off x="7601800" y="2375320"/>
            <a:ext cx="4302760" cy="2498058"/>
          </a:xfrm>
          <a:prstGeom prst="rect">
            <a:avLst/>
          </a:prstGeom>
        </p:spPr>
      </p:pic>
      <p:pic>
        <p:nvPicPr>
          <p:cNvPr id="7" name="Picture 6">
            <a:extLst>
              <a:ext uri="{FF2B5EF4-FFF2-40B4-BE49-F238E27FC236}">
                <a16:creationId xmlns:a16="http://schemas.microsoft.com/office/drawing/2014/main" id="{A5BB8D54-F977-438C-A6E4-1CB0423C9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91380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4237983"/>
            <a:ext cx="4233140" cy="751039"/>
          </a:xfrm>
        </p:spPr>
        <p:txBody>
          <a:bodyPr/>
          <a:lstStyle/>
          <a:p>
            <a:r>
              <a:rPr lang="en-US" sz="4000" dirty="0"/>
              <a:t>Videowall LFD</a:t>
            </a:r>
          </a:p>
        </p:txBody>
      </p:sp>
    </p:spTree>
    <p:extLst>
      <p:ext uri="{BB962C8B-B14F-4D97-AF65-F5344CB8AC3E}">
        <p14:creationId xmlns:p14="http://schemas.microsoft.com/office/powerpoint/2010/main" val="1010249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67" b="1" dirty="0">
                <a:solidFill>
                  <a:srgbClr val="007AC2"/>
                </a:solidFill>
              </a:rPr>
              <a:t>UH46F5 (46”)</a:t>
            </a:r>
          </a:p>
          <a:p>
            <a:pPr marL="0" indent="0">
              <a:buNone/>
            </a:pPr>
            <a:r>
              <a:rPr lang="en-US" sz="1867" dirty="0"/>
              <a:t>Super narrow bezel, thin profile videowall LFD solution, with 4K UHD daisy chain capability.</a:t>
            </a:r>
          </a:p>
          <a:p>
            <a:pPr marL="0" indent="0">
              <a:buNone/>
            </a:pPr>
            <a:endParaRPr lang="en-US" sz="1867" dirty="0"/>
          </a:p>
          <a:p>
            <a:pPr marL="0" indent="0">
              <a:buNone/>
            </a:pPr>
            <a:r>
              <a:rPr lang="en-US" sz="1867" b="1" dirty="0">
                <a:solidFill>
                  <a:srgbClr val="007AC2"/>
                </a:solidFill>
              </a:rPr>
              <a:t>Key Features:</a:t>
            </a:r>
          </a:p>
          <a:p>
            <a:r>
              <a:rPr lang="en-US" sz="1867" dirty="0"/>
              <a:t>1920x1080 Full HD resolution</a:t>
            </a:r>
          </a:p>
          <a:p>
            <a:r>
              <a:rPr lang="en-US" sz="1867" dirty="0"/>
              <a:t>700 nit direct lit 24/7 LED display</a:t>
            </a:r>
          </a:p>
          <a:p>
            <a:r>
              <a:rPr lang="en-US" sz="1867" dirty="0">
                <a:solidFill>
                  <a:srgbClr val="007AC2"/>
                </a:solidFill>
              </a:rPr>
              <a:t>Ultra-slim 3.4mm bezel (top / left) 2.0mm (bottom / right) for 5.4mm B to B</a:t>
            </a:r>
          </a:p>
          <a:p>
            <a:r>
              <a:rPr lang="en-US" sz="1867" dirty="0"/>
              <a:t>Advanced Color Management (ACM)</a:t>
            </a:r>
          </a:p>
          <a:p>
            <a:r>
              <a:rPr lang="en-US" sz="1867" dirty="0">
                <a:solidFill>
                  <a:srgbClr val="007AC2"/>
                </a:solidFill>
              </a:rPr>
              <a:t>Integrated videowall processor with loop through</a:t>
            </a:r>
          </a:p>
          <a:p>
            <a:r>
              <a:rPr lang="en-US" sz="1867" dirty="0">
                <a:solidFill>
                  <a:srgbClr val="007AC2"/>
                </a:solidFill>
              </a:rPr>
              <a:t>Loop through supports up to 4K UHD input resolution (5x5) </a:t>
            </a:r>
          </a:p>
          <a:p>
            <a:r>
              <a:rPr lang="en-US" altLang="ko-KR" sz="1867" dirty="0">
                <a:solidFill>
                  <a:srgbClr val="007AC2"/>
                </a:solidFill>
                <a:ea typeface="Arial Unicode MS" pitchFamily="50" charset="-127"/>
                <a:cs typeface="Arial" pitchFamily="34" charset="0"/>
              </a:rPr>
              <a:t>No SoC onboard</a:t>
            </a:r>
            <a:endParaRPr lang="en-US" sz="1867" dirty="0">
              <a:solidFill>
                <a:srgbClr val="007AC2"/>
              </a:solidFill>
            </a:endParaRPr>
          </a:p>
          <a:p>
            <a:pPr lvl="1"/>
            <a:endParaRPr lang="en-US" sz="1867" b="1" dirty="0">
              <a:solidFill>
                <a:schemeClr val="tx2"/>
              </a:solidFill>
            </a:endParaRPr>
          </a:p>
        </p:txBody>
      </p:sp>
      <p:sp>
        <p:nvSpPr>
          <p:cNvPr id="3" name="Title 2"/>
          <p:cNvSpPr>
            <a:spLocks noGrp="1"/>
          </p:cNvSpPr>
          <p:nvPr>
            <p:ph type="title"/>
          </p:nvPr>
        </p:nvSpPr>
        <p:spPr/>
        <p:txBody>
          <a:bodyPr/>
          <a:lstStyle/>
          <a:p>
            <a:r>
              <a:rPr lang="en-US" dirty="0"/>
              <a:t>UHF5 Series</a:t>
            </a:r>
          </a:p>
        </p:txBody>
      </p:sp>
      <p:pic>
        <p:nvPicPr>
          <p:cNvPr id="6" name="Picture 2" descr="http://www.samsung.com/us/system/consumer/product/lh/55/ud/lh55udcplbbza/UD55C_004_Left-Perspective-10_Black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078" y="1473868"/>
            <a:ext cx="3910265" cy="391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243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vd-dsg.s3.amazonaws.com/logs/upload/010103/1401342011211_UD55C-B_001_M_Front_Black.jpg"/>
          <p:cNvPicPr>
            <a:picLocks noChangeAspect="1" noChangeArrowheads="1"/>
          </p:cNvPicPr>
          <p:nvPr/>
        </p:nvPicPr>
        <p:blipFill rotWithShape="1">
          <a:blip r:embed="rId3">
            <a:extLst>
              <a:ext uri="{28A0092B-C50C-407E-A947-70E740481C1C}">
                <a14:useLocalDpi xmlns:a14="http://schemas.microsoft.com/office/drawing/2010/main" val="0"/>
              </a:ext>
            </a:extLst>
          </a:blip>
          <a:srcRect l="7686" r="7892"/>
          <a:stretch/>
        </p:blipFill>
        <p:spPr bwMode="auto">
          <a:xfrm>
            <a:off x="7348987" y="1892787"/>
            <a:ext cx="4462622" cy="307242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UD46E-B (46”), UD55E-B (55”)</a:t>
            </a:r>
          </a:p>
          <a:p>
            <a:pPr marL="0" indent="0">
              <a:buNone/>
            </a:pPr>
            <a:r>
              <a:rPr lang="en-US" sz="1800" dirty="0"/>
              <a:t>Ultra-narrow bezel high performance videowall LFD solution, with 4K UHD daisy chain capability. Lower screen brightness for more cost effectiveness.</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500 nit direct lit 24/7 LED display</a:t>
            </a:r>
          </a:p>
          <a:p>
            <a:r>
              <a:rPr lang="en-US" sz="1800" dirty="0"/>
              <a:t>Ultra-slim 1.75mm bezel (3.5mm B to B)</a:t>
            </a:r>
          </a:p>
          <a:p>
            <a:r>
              <a:rPr lang="en-US" sz="1800" dirty="0"/>
              <a:t>Advanced Color Management (ACM)</a:t>
            </a:r>
          </a:p>
          <a:p>
            <a:r>
              <a:rPr lang="en-US" sz="1800" dirty="0">
                <a:solidFill>
                  <a:srgbClr val="007AC2"/>
                </a:solidFill>
              </a:rPr>
              <a:t>Integrated videowall processor with loop through</a:t>
            </a:r>
          </a:p>
          <a:p>
            <a:r>
              <a:rPr lang="en-US" sz="1800" dirty="0">
                <a:solidFill>
                  <a:srgbClr val="007AC2"/>
                </a:solidFill>
              </a:rPr>
              <a:t>Loop through supports up to 4K UHD input resolution (5x5) </a:t>
            </a:r>
          </a:p>
          <a:p>
            <a:r>
              <a:rPr lang="en-US" altLang="ko-KR" sz="1800" dirty="0">
                <a:solidFill>
                  <a:srgbClr val="007AC2"/>
                </a:solidFill>
                <a:ea typeface="Arial Unicode MS" pitchFamily="50" charset="-127"/>
                <a:cs typeface="Arial" pitchFamily="34" charset="0"/>
              </a:rPr>
              <a:t>No SoC onboard</a:t>
            </a:r>
            <a:endParaRPr lang="en-US" sz="1800" dirty="0">
              <a:solidFill>
                <a:srgbClr val="007AC2"/>
              </a:solidFill>
            </a:endParaRPr>
          </a:p>
          <a:p>
            <a:pPr lvl="1"/>
            <a:endParaRPr lang="en-US" sz="1800" b="1" dirty="0">
              <a:solidFill>
                <a:schemeClr val="tx2"/>
              </a:solidFill>
            </a:endParaRPr>
          </a:p>
        </p:txBody>
      </p:sp>
      <p:sp>
        <p:nvSpPr>
          <p:cNvPr id="3" name="Title 2"/>
          <p:cNvSpPr>
            <a:spLocks noGrp="1"/>
          </p:cNvSpPr>
          <p:nvPr>
            <p:ph type="title"/>
          </p:nvPr>
        </p:nvSpPr>
        <p:spPr/>
        <p:txBody>
          <a:bodyPr/>
          <a:lstStyle/>
          <a:p>
            <a:r>
              <a:rPr lang="en-US" dirty="0"/>
              <a:t>UDE-B Series</a:t>
            </a:r>
          </a:p>
        </p:txBody>
      </p:sp>
    </p:spTree>
    <p:extLst>
      <p:ext uri="{BB962C8B-B14F-4D97-AF65-F5344CB8AC3E}">
        <p14:creationId xmlns:p14="http://schemas.microsoft.com/office/powerpoint/2010/main" val="2016449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UD46E-A (46”), UD55E-A (55”)</a:t>
            </a:r>
          </a:p>
          <a:p>
            <a:pPr marL="0" indent="0">
              <a:buNone/>
            </a:pPr>
            <a:r>
              <a:rPr lang="en-US" sz="1800" dirty="0"/>
              <a:t>Ultra-narrow bezel high performance videowall LFD solution, with 4K UHD daisy chain capability.</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700 nit direct lit 24/7 LED display</a:t>
            </a:r>
          </a:p>
          <a:p>
            <a:r>
              <a:rPr lang="en-US" sz="1800" dirty="0"/>
              <a:t>Ultra-slim 1.75mm bezel (3.5mm B to B)</a:t>
            </a:r>
          </a:p>
          <a:p>
            <a:r>
              <a:rPr lang="en-US" sz="1800" dirty="0"/>
              <a:t>Advanced Color Management (ACM)</a:t>
            </a:r>
          </a:p>
          <a:p>
            <a:r>
              <a:rPr lang="en-US" sz="1800" dirty="0">
                <a:solidFill>
                  <a:srgbClr val="007AC2"/>
                </a:solidFill>
              </a:rPr>
              <a:t>Integrated videowall processor with loop through</a:t>
            </a:r>
          </a:p>
          <a:p>
            <a:r>
              <a:rPr lang="en-US" sz="1800" dirty="0">
                <a:solidFill>
                  <a:srgbClr val="007AC2"/>
                </a:solidFill>
              </a:rPr>
              <a:t>Loop through supports up to 4K UHD input resolution (5x5) </a:t>
            </a:r>
          </a:p>
          <a:p>
            <a:r>
              <a:rPr lang="en-US" altLang="ko-KR" sz="1800" dirty="0">
                <a:solidFill>
                  <a:srgbClr val="007AC2"/>
                </a:solidFill>
                <a:ea typeface="Arial Unicode MS" pitchFamily="50" charset="-127"/>
                <a:cs typeface="Arial" pitchFamily="34" charset="0"/>
              </a:rPr>
              <a:t>No SoC onboard</a:t>
            </a:r>
            <a:endParaRPr lang="en-US" sz="1800" dirty="0">
              <a:solidFill>
                <a:srgbClr val="007AC2"/>
              </a:solidFill>
            </a:endParaRPr>
          </a:p>
          <a:p>
            <a:pPr lvl="1"/>
            <a:endParaRPr lang="en-US" sz="1800" b="1" dirty="0">
              <a:solidFill>
                <a:schemeClr val="tx2"/>
              </a:solidFill>
            </a:endParaRPr>
          </a:p>
        </p:txBody>
      </p:sp>
      <p:sp>
        <p:nvSpPr>
          <p:cNvPr id="3" name="Title 2"/>
          <p:cNvSpPr>
            <a:spLocks noGrp="1"/>
          </p:cNvSpPr>
          <p:nvPr>
            <p:ph type="title"/>
          </p:nvPr>
        </p:nvSpPr>
        <p:spPr/>
        <p:txBody>
          <a:bodyPr/>
          <a:lstStyle/>
          <a:p>
            <a:r>
              <a:rPr lang="en-US" dirty="0"/>
              <a:t>UDE-A Series</a:t>
            </a:r>
          </a:p>
        </p:txBody>
      </p:sp>
      <p:pic>
        <p:nvPicPr>
          <p:cNvPr id="6" name="Picture 4" descr="https://vd-dsg.s3.amazonaws.com/logs/upload/010103/1401342011211_UD55C-B_001_M_Front_Black.jpg">
            <a:extLst>
              <a:ext uri="{FF2B5EF4-FFF2-40B4-BE49-F238E27FC236}">
                <a16:creationId xmlns:a16="http://schemas.microsoft.com/office/drawing/2014/main" id="{B80EAF10-0F5A-4C1F-B78F-928546CDB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86" r="7892"/>
          <a:stretch/>
        </p:blipFill>
        <p:spPr bwMode="auto">
          <a:xfrm>
            <a:off x="7348987" y="1892787"/>
            <a:ext cx="4462622" cy="307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6D34A-771F-4C70-BC01-F12AD4AF18A4}"/>
              </a:ext>
            </a:extLst>
          </p:cNvPr>
          <p:cNvPicPr>
            <a:picLocks noChangeAspect="1"/>
          </p:cNvPicPr>
          <p:nvPr/>
        </p:nvPicPr>
        <p:blipFill rotWithShape="1">
          <a:blip r:embed="rId2"/>
          <a:srcRect l="60834" t="37946" r="6363" b="18198"/>
          <a:stretch/>
        </p:blipFill>
        <p:spPr>
          <a:xfrm>
            <a:off x="909364" y="1774305"/>
            <a:ext cx="10373273" cy="3900519"/>
          </a:xfrm>
          <a:prstGeom prst="rect">
            <a:avLst/>
          </a:prstGeom>
        </p:spPr>
      </p:pic>
      <p:sp>
        <p:nvSpPr>
          <p:cNvPr id="4" name="Content Placeholder 3"/>
          <p:cNvSpPr>
            <a:spLocks noGrp="1"/>
          </p:cNvSpPr>
          <p:nvPr>
            <p:ph sz="quarter" idx="13"/>
          </p:nvPr>
        </p:nvSpPr>
        <p:spPr/>
        <p:txBody>
          <a:bodyPr/>
          <a:lstStyle/>
          <a:p>
            <a:r>
              <a:rPr lang="en-US" sz="1800" dirty="0"/>
              <a:t>2018 Interbrand Brand Rankings shows Samsung #6 among ALL brands! </a:t>
            </a:r>
          </a:p>
        </p:txBody>
      </p:sp>
      <p:sp>
        <p:nvSpPr>
          <p:cNvPr id="3" name="Title 2"/>
          <p:cNvSpPr>
            <a:spLocks noGrp="1"/>
          </p:cNvSpPr>
          <p:nvPr>
            <p:ph type="title"/>
          </p:nvPr>
        </p:nvSpPr>
        <p:spPr/>
        <p:txBody>
          <a:bodyPr>
            <a:normAutofit/>
          </a:bodyPr>
          <a:lstStyle/>
          <a:p>
            <a:r>
              <a:rPr lang="en-US" dirty="0"/>
              <a:t>Samsung Global Brand Leadership</a:t>
            </a:r>
          </a:p>
        </p:txBody>
      </p:sp>
      <p:sp>
        <p:nvSpPr>
          <p:cNvPr id="6" name="Rounded Rectangle 5"/>
          <p:cNvSpPr/>
          <p:nvPr/>
        </p:nvSpPr>
        <p:spPr bwMode="auto">
          <a:xfrm>
            <a:off x="7187038" y="1835196"/>
            <a:ext cx="1586519" cy="1520571"/>
          </a:xfrm>
          <a:prstGeom prst="roundRect">
            <a:avLst/>
          </a:prstGeom>
          <a:noFill/>
          <a:ln w="38100">
            <a:solidFill>
              <a:srgbClr val="007AC2"/>
            </a:solidFill>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defTabSz="914377" eaLnBrk="0" fontAlgn="base" hangingPunct="0">
              <a:spcBef>
                <a:spcPct val="0"/>
              </a:spcBef>
              <a:spcAft>
                <a:spcPct val="0"/>
              </a:spcAft>
            </a:pPr>
            <a:endParaRPr lang="en-US" sz="2400" dirty="0">
              <a:solidFill>
                <a:srgbClr val="000000"/>
              </a:solidFill>
              <a:latin typeface="Arial" charset="0"/>
            </a:endParaRPr>
          </a:p>
        </p:txBody>
      </p:sp>
    </p:spTree>
    <p:extLst>
      <p:ext uri="{BB962C8B-B14F-4D97-AF65-F5344CB8AC3E}">
        <p14:creationId xmlns:p14="http://schemas.microsoft.com/office/powerpoint/2010/main" val="1363514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UM46N-E (46”)</a:t>
            </a:r>
          </a:p>
          <a:p>
            <a:pPr marL="0" indent="0">
              <a:buNone/>
            </a:pPr>
            <a:r>
              <a:rPr lang="en-US" sz="1800" dirty="0"/>
              <a:t>Extreme narrow bezel high performance videowall LFD solution, with 4K UHD daisy chain capability.</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500 nit direct lit 24/7 LED display</a:t>
            </a:r>
          </a:p>
          <a:p>
            <a:r>
              <a:rPr lang="en-US" sz="1800" dirty="0">
                <a:solidFill>
                  <a:srgbClr val="007AC2"/>
                </a:solidFill>
              </a:rPr>
              <a:t>Ultra-slim 1.15mm bezel (top / left) 0.55mm (bottom / right) for 1.7mm B to B</a:t>
            </a:r>
          </a:p>
          <a:p>
            <a:r>
              <a:rPr lang="en-US" sz="1800" dirty="0"/>
              <a:t>Advanced Color Management (ACM)</a:t>
            </a:r>
          </a:p>
          <a:p>
            <a:r>
              <a:rPr lang="en-US" sz="1800" dirty="0">
                <a:solidFill>
                  <a:srgbClr val="007AC2"/>
                </a:solidFill>
              </a:rPr>
              <a:t>Integrated videowall processor with loop through</a:t>
            </a:r>
          </a:p>
          <a:p>
            <a:r>
              <a:rPr lang="en-US" sz="1800" dirty="0">
                <a:solidFill>
                  <a:srgbClr val="007AC2"/>
                </a:solidFill>
              </a:rPr>
              <a:t>Loop through supports up to 4K UHD input resolution (5x5) </a:t>
            </a:r>
          </a:p>
          <a:p>
            <a:r>
              <a:rPr lang="en-US" altLang="ko-KR" sz="1800" dirty="0">
                <a:solidFill>
                  <a:srgbClr val="007AC2"/>
                </a:solidFill>
                <a:ea typeface="Arial Unicode MS" pitchFamily="50" charset="-127"/>
                <a:cs typeface="Arial" pitchFamily="34" charset="0"/>
              </a:rPr>
              <a:t>No SoC onboard</a:t>
            </a:r>
            <a:endParaRPr lang="en-US" sz="1800" dirty="0">
              <a:solidFill>
                <a:srgbClr val="007AC2"/>
              </a:solidFill>
            </a:endParaRPr>
          </a:p>
          <a:p>
            <a:pPr lvl="1"/>
            <a:endParaRPr lang="en-US" sz="1800" dirty="0">
              <a:solidFill>
                <a:schemeClr val="tx2"/>
              </a:solidFill>
            </a:endParaRPr>
          </a:p>
        </p:txBody>
      </p:sp>
      <p:sp>
        <p:nvSpPr>
          <p:cNvPr id="3" name="Title 2"/>
          <p:cNvSpPr>
            <a:spLocks noGrp="1"/>
          </p:cNvSpPr>
          <p:nvPr>
            <p:ph type="title"/>
          </p:nvPr>
        </p:nvSpPr>
        <p:spPr/>
        <p:txBody>
          <a:bodyPr/>
          <a:lstStyle/>
          <a:p>
            <a:r>
              <a:rPr lang="en-US" dirty="0"/>
              <a:t>UMN-E Series</a:t>
            </a:r>
          </a:p>
        </p:txBody>
      </p:sp>
      <p:pic>
        <p:nvPicPr>
          <p:cNvPr id="5" name="Picture 4"/>
          <p:cNvPicPr>
            <a:picLocks noChangeAspect="1"/>
          </p:cNvPicPr>
          <p:nvPr/>
        </p:nvPicPr>
        <p:blipFill rotWithShape="1">
          <a:blip r:embed="rId3"/>
          <a:srcRect l="22994" t="44444" r="61667" b="17037"/>
          <a:stretch/>
        </p:blipFill>
        <p:spPr>
          <a:xfrm>
            <a:off x="7460853" y="1871812"/>
            <a:ext cx="4409682" cy="3114377"/>
          </a:xfrm>
          <a:prstGeom prst="rect">
            <a:avLst/>
          </a:prstGeom>
        </p:spPr>
      </p:pic>
    </p:spTree>
    <p:extLst>
      <p:ext uri="{BB962C8B-B14F-4D97-AF65-F5344CB8AC3E}">
        <p14:creationId xmlns:p14="http://schemas.microsoft.com/office/powerpoint/2010/main" val="75414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UM55F-E (55”)</a:t>
            </a:r>
          </a:p>
          <a:p>
            <a:pPr marL="0" indent="0">
              <a:buNone/>
            </a:pPr>
            <a:r>
              <a:rPr lang="en-US" sz="1800" dirty="0"/>
              <a:t>Extreme narrow bezel high performance videowall LFD solution, with 4K UHD daisy chain capability.</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500 nit direct lit 24/7 LED display</a:t>
            </a:r>
          </a:p>
          <a:p>
            <a:r>
              <a:rPr lang="en-US" sz="1800" dirty="0">
                <a:solidFill>
                  <a:srgbClr val="007AC2"/>
                </a:solidFill>
              </a:rPr>
              <a:t>Ultra-slim 1.15mm bezel (top / left) 0.55mm (bottom / right) for 1.7mm B to B</a:t>
            </a:r>
          </a:p>
          <a:p>
            <a:r>
              <a:rPr lang="en-US" sz="1800" dirty="0"/>
              <a:t>Advanced Color Management (ACM)</a:t>
            </a:r>
          </a:p>
          <a:p>
            <a:r>
              <a:rPr lang="en-US" sz="1800" dirty="0">
                <a:solidFill>
                  <a:srgbClr val="007AC2"/>
                </a:solidFill>
              </a:rPr>
              <a:t>Integrated videowall processor with loop through</a:t>
            </a:r>
          </a:p>
          <a:p>
            <a:r>
              <a:rPr lang="en-US" sz="1800" dirty="0">
                <a:solidFill>
                  <a:srgbClr val="007AC2"/>
                </a:solidFill>
              </a:rPr>
              <a:t>Loop through supports up to 4K UHD input resolution (5x5) </a:t>
            </a:r>
          </a:p>
          <a:p>
            <a:r>
              <a:rPr lang="en-US" altLang="ko-KR" sz="1800" dirty="0">
                <a:solidFill>
                  <a:srgbClr val="007AC2"/>
                </a:solidFill>
                <a:ea typeface="Arial Unicode MS" pitchFamily="50" charset="-127"/>
                <a:cs typeface="Arial" pitchFamily="34" charset="0"/>
              </a:rPr>
              <a:t>No SoC onboard</a:t>
            </a:r>
            <a:endParaRPr lang="en-US" sz="1800" dirty="0">
              <a:solidFill>
                <a:srgbClr val="007AC2"/>
              </a:solidFill>
            </a:endParaRPr>
          </a:p>
          <a:p>
            <a:pPr lvl="1"/>
            <a:endParaRPr lang="en-US" sz="1800" dirty="0">
              <a:solidFill>
                <a:schemeClr val="tx2"/>
              </a:solidFill>
            </a:endParaRPr>
          </a:p>
        </p:txBody>
      </p:sp>
      <p:sp>
        <p:nvSpPr>
          <p:cNvPr id="3" name="Title 2"/>
          <p:cNvSpPr>
            <a:spLocks noGrp="1"/>
          </p:cNvSpPr>
          <p:nvPr>
            <p:ph type="title"/>
          </p:nvPr>
        </p:nvSpPr>
        <p:spPr/>
        <p:txBody>
          <a:bodyPr/>
          <a:lstStyle/>
          <a:p>
            <a:r>
              <a:rPr lang="en-US" dirty="0"/>
              <a:t>UMH-E Series</a:t>
            </a:r>
          </a:p>
        </p:txBody>
      </p:sp>
      <p:pic>
        <p:nvPicPr>
          <p:cNvPr id="6" name="Picture 5">
            <a:extLst>
              <a:ext uri="{FF2B5EF4-FFF2-40B4-BE49-F238E27FC236}">
                <a16:creationId xmlns:a16="http://schemas.microsoft.com/office/drawing/2014/main" id="{5A1F1B85-3E7C-4E2F-BFA0-3C5AA716A78F}"/>
              </a:ext>
            </a:extLst>
          </p:cNvPr>
          <p:cNvPicPr>
            <a:picLocks noChangeAspect="1"/>
          </p:cNvPicPr>
          <p:nvPr/>
        </p:nvPicPr>
        <p:blipFill rotWithShape="1">
          <a:blip r:embed="rId3"/>
          <a:srcRect l="22994" t="44444" r="61667" b="17037"/>
          <a:stretch/>
        </p:blipFill>
        <p:spPr>
          <a:xfrm>
            <a:off x="7460853" y="1871812"/>
            <a:ext cx="4409682" cy="3114377"/>
          </a:xfrm>
          <a:prstGeom prst="rect">
            <a:avLst/>
          </a:prstGeom>
        </p:spPr>
      </p:pic>
    </p:spTree>
    <p:extLst>
      <p:ext uri="{BB962C8B-B14F-4D97-AF65-F5344CB8AC3E}">
        <p14:creationId xmlns:p14="http://schemas.microsoft.com/office/powerpoint/2010/main" val="4056485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UH46N-E (46”)</a:t>
            </a:r>
          </a:p>
          <a:p>
            <a:pPr marL="0" indent="0">
              <a:buNone/>
            </a:pPr>
            <a:r>
              <a:rPr lang="en-US" sz="1800" dirty="0"/>
              <a:t>Extreme narrow bezel high performance videowall LFD solution, with 4K UHD daisy chain capability.</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700 nit direct lit 24/7 LED display</a:t>
            </a:r>
          </a:p>
          <a:p>
            <a:r>
              <a:rPr lang="en-US" sz="1800" dirty="0">
                <a:solidFill>
                  <a:srgbClr val="007AC2"/>
                </a:solidFill>
              </a:rPr>
              <a:t>Ultra-slim 1.15mm bezel (top / left) 0.55mm (bottom / right) for 1.7mm B to B</a:t>
            </a:r>
          </a:p>
          <a:p>
            <a:r>
              <a:rPr lang="en-US" sz="1800" dirty="0"/>
              <a:t>Advanced Color Management (ACM)</a:t>
            </a:r>
          </a:p>
          <a:p>
            <a:r>
              <a:rPr lang="en-US" sz="1800" dirty="0">
                <a:solidFill>
                  <a:srgbClr val="007AC2"/>
                </a:solidFill>
              </a:rPr>
              <a:t>Integrated videowall processor with loop through</a:t>
            </a:r>
          </a:p>
          <a:p>
            <a:r>
              <a:rPr lang="en-US" sz="1800" dirty="0">
                <a:solidFill>
                  <a:srgbClr val="007AC2"/>
                </a:solidFill>
              </a:rPr>
              <a:t>Loop through supports up to 4K UHD input resolution (5x5) </a:t>
            </a:r>
          </a:p>
          <a:p>
            <a:r>
              <a:rPr lang="en-US" altLang="ko-KR" sz="1800" dirty="0">
                <a:solidFill>
                  <a:srgbClr val="007AC2"/>
                </a:solidFill>
                <a:ea typeface="Arial Unicode MS" pitchFamily="50" charset="-127"/>
                <a:cs typeface="Arial" pitchFamily="34" charset="0"/>
              </a:rPr>
              <a:t>No SoC onboard</a:t>
            </a:r>
            <a:endParaRPr lang="en-US" sz="1800" dirty="0">
              <a:solidFill>
                <a:srgbClr val="007AC2"/>
              </a:solidFill>
            </a:endParaRPr>
          </a:p>
          <a:p>
            <a:pPr lvl="1"/>
            <a:endParaRPr lang="en-US" sz="1800" dirty="0">
              <a:solidFill>
                <a:schemeClr val="tx2"/>
              </a:solidFill>
            </a:endParaRPr>
          </a:p>
        </p:txBody>
      </p:sp>
      <p:sp>
        <p:nvSpPr>
          <p:cNvPr id="3" name="Title 2"/>
          <p:cNvSpPr>
            <a:spLocks noGrp="1"/>
          </p:cNvSpPr>
          <p:nvPr>
            <p:ph type="title"/>
          </p:nvPr>
        </p:nvSpPr>
        <p:spPr/>
        <p:txBody>
          <a:bodyPr/>
          <a:lstStyle/>
          <a:p>
            <a:r>
              <a:rPr lang="en-US" dirty="0"/>
              <a:t>UHN-E Series</a:t>
            </a:r>
          </a:p>
        </p:txBody>
      </p:sp>
      <p:pic>
        <p:nvPicPr>
          <p:cNvPr id="6" name="Picture 5">
            <a:extLst>
              <a:ext uri="{FF2B5EF4-FFF2-40B4-BE49-F238E27FC236}">
                <a16:creationId xmlns:a16="http://schemas.microsoft.com/office/drawing/2014/main" id="{58CA40A5-5635-4D81-8289-1A7E1C4D0DC8}"/>
              </a:ext>
            </a:extLst>
          </p:cNvPr>
          <p:cNvPicPr>
            <a:picLocks noChangeAspect="1"/>
          </p:cNvPicPr>
          <p:nvPr/>
        </p:nvPicPr>
        <p:blipFill rotWithShape="1">
          <a:blip r:embed="rId3"/>
          <a:srcRect l="22994" t="44444" r="61667" b="17037"/>
          <a:stretch/>
        </p:blipFill>
        <p:spPr>
          <a:xfrm>
            <a:off x="7460853" y="1871812"/>
            <a:ext cx="4409682" cy="3114377"/>
          </a:xfrm>
          <a:prstGeom prst="rect">
            <a:avLst/>
          </a:prstGeom>
        </p:spPr>
      </p:pic>
    </p:spTree>
    <p:extLst>
      <p:ext uri="{BB962C8B-B14F-4D97-AF65-F5344CB8AC3E}">
        <p14:creationId xmlns:p14="http://schemas.microsoft.com/office/powerpoint/2010/main" val="2508700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UH55F-E (55”)</a:t>
            </a:r>
          </a:p>
          <a:p>
            <a:pPr marL="0" indent="0">
              <a:buNone/>
            </a:pPr>
            <a:r>
              <a:rPr lang="en-US" sz="1800" dirty="0"/>
              <a:t>Extreme narrow bezel high performance videowall LFD solution, with 4K UHD daisy chain capability.</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700 nit direct lit 24/7 LED display</a:t>
            </a:r>
          </a:p>
          <a:p>
            <a:r>
              <a:rPr lang="en-US" sz="1800" dirty="0">
                <a:solidFill>
                  <a:srgbClr val="007AC2"/>
                </a:solidFill>
              </a:rPr>
              <a:t>Ultra-slim 1.15mm bezel (top / left) 0.55mm (bottom / right) for 1.7mm B to B</a:t>
            </a:r>
          </a:p>
          <a:p>
            <a:r>
              <a:rPr lang="en-US" sz="1800" dirty="0"/>
              <a:t>Advanced Color Management (ACM)</a:t>
            </a:r>
          </a:p>
          <a:p>
            <a:r>
              <a:rPr lang="en-US" sz="1800" dirty="0">
                <a:solidFill>
                  <a:srgbClr val="007AC2"/>
                </a:solidFill>
              </a:rPr>
              <a:t>Integrated videowall processor with loop through</a:t>
            </a:r>
          </a:p>
          <a:p>
            <a:r>
              <a:rPr lang="en-US" sz="1800" dirty="0">
                <a:solidFill>
                  <a:srgbClr val="007AC2"/>
                </a:solidFill>
              </a:rPr>
              <a:t>Loop through supports up to 4K UHD input resolution (5x5) </a:t>
            </a:r>
          </a:p>
          <a:p>
            <a:r>
              <a:rPr lang="en-US" altLang="ko-KR" sz="1800" dirty="0">
                <a:solidFill>
                  <a:srgbClr val="007AC2"/>
                </a:solidFill>
                <a:ea typeface="Arial Unicode MS" pitchFamily="50" charset="-127"/>
                <a:cs typeface="Arial" pitchFamily="34" charset="0"/>
              </a:rPr>
              <a:t>No SoC onboard</a:t>
            </a:r>
            <a:endParaRPr lang="en-US" sz="1800" dirty="0">
              <a:solidFill>
                <a:srgbClr val="007AC2"/>
              </a:solidFill>
            </a:endParaRPr>
          </a:p>
          <a:p>
            <a:pPr lvl="1"/>
            <a:endParaRPr lang="en-US" sz="1800" dirty="0">
              <a:solidFill>
                <a:schemeClr val="tx2"/>
              </a:solidFill>
            </a:endParaRPr>
          </a:p>
        </p:txBody>
      </p:sp>
      <p:sp>
        <p:nvSpPr>
          <p:cNvPr id="3" name="Title 2"/>
          <p:cNvSpPr>
            <a:spLocks noGrp="1"/>
          </p:cNvSpPr>
          <p:nvPr>
            <p:ph type="title"/>
          </p:nvPr>
        </p:nvSpPr>
        <p:spPr/>
        <p:txBody>
          <a:bodyPr/>
          <a:lstStyle/>
          <a:p>
            <a:r>
              <a:rPr lang="en-US" dirty="0"/>
              <a:t>UHF-E Series</a:t>
            </a:r>
          </a:p>
        </p:txBody>
      </p:sp>
      <p:pic>
        <p:nvPicPr>
          <p:cNvPr id="6" name="Picture 5">
            <a:extLst>
              <a:ext uri="{FF2B5EF4-FFF2-40B4-BE49-F238E27FC236}">
                <a16:creationId xmlns:a16="http://schemas.microsoft.com/office/drawing/2014/main" id="{7FB412CF-45B1-414D-977F-F6D5E61C3911}"/>
              </a:ext>
            </a:extLst>
          </p:cNvPr>
          <p:cNvPicPr>
            <a:picLocks noChangeAspect="1"/>
          </p:cNvPicPr>
          <p:nvPr/>
        </p:nvPicPr>
        <p:blipFill rotWithShape="1">
          <a:blip r:embed="rId3"/>
          <a:srcRect l="22994" t="44444" r="61667" b="17037"/>
          <a:stretch/>
        </p:blipFill>
        <p:spPr>
          <a:xfrm>
            <a:off x="7460853" y="1871812"/>
            <a:ext cx="4409682" cy="3114377"/>
          </a:xfrm>
          <a:prstGeom prst="rect">
            <a:avLst/>
          </a:prstGeom>
        </p:spPr>
      </p:pic>
    </p:spTree>
    <p:extLst>
      <p:ext uri="{BB962C8B-B14F-4D97-AF65-F5344CB8AC3E}">
        <p14:creationId xmlns:p14="http://schemas.microsoft.com/office/powerpoint/2010/main" val="842959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67" b="1" dirty="0">
                <a:solidFill>
                  <a:srgbClr val="007AC2"/>
                </a:solidFill>
              </a:rPr>
              <a:t>VM46R-U (46”)</a:t>
            </a:r>
          </a:p>
          <a:p>
            <a:pPr marL="0" indent="0">
              <a:buNone/>
            </a:pPr>
            <a:r>
              <a:rPr lang="en-US" sz="1867" dirty="0"/>
              <a:t>Ultra narrow bezel, thin profile videowall LFD solution, with 4K UHD daisy chain capability.</a:t>
            </a:r>
          </a:p>
          <a:p>
            <a:pPr marL="0" indent="0">
              <a:buNone/>
            </a:pPr>
            <a:endParaRPr lang="en-US" sz="1867" dirty="0"/>
          </a:p>
          <a:p>
            <a:pPr marL="0" indent="0">
              <a:buNone/>
            </a:pPr>
            <a:r>
              <a:rPr lang="en-US" sz="1867" b="1" dirty="0">
                <a:solidFill>
                  <a:srgbClr val="007AC2"/>
                </a:solidFill>
              </a:rPr>
              <a:t>Key Features:</a:t>
            </a:r>
          </a:p>
          <a:p>
            <a:r>
              <a:rPr lang="en-US" sz="1867" dirty="0"/>
              <a:t>1920x1080 Full HD resolution</a:t>
            </a:r>
          </a:p>
          <a:p>
            <a:r>
              <a:rPr lang="en-US" sz="1867" dirty="0"/>
              <a:t>500 nit direct lit 24/7 LED display</a:t>
            </a:r>
          </a:p>
          <a:p>
            <a:r>
              <a:rPr lang="en-US" sz="1867" dirty="0">
                <a:solidFill>
                  <a:srgbClr val="007AC2"/>
                </a:solidFill>
              </a:rPr>
              <a:t>2.3mm bezel (top / left) 1.2mm (bottom / right) for 3.5mm B to B</a:t>
            </a:r>
          </a:p>
          <a:p>
            <a:r>
              <a:rPr lang="en-US" sz="1867" dirty="0"/>
              <a:t>Advanced Color Management (ACM)</a:t>
            </a:r>
          </a:p>
          <a:p>
            <a:r>
              <a:rPr lang="en-US" sz="1867" dirty="0">
                <a:solidFill>
                  <a:srgbClr val="007AC2"/>
                </a:solidFill>
              </a:rPr>
              <a:t>Integrated videowall processor with loop through</a:t>
            </a:r>
          </a:p>
          <a:p>
            <a:r>
              <a:rPr lang="en-US" sz="1867" dirty="0">
                <a:solidFill>
                  <a:srgbClr val="007AC2"/>
                </a:solidFill>
              </a:rPr>
              <a:t>Loop through supports up to 4K UHD input resolution (up to 9) </a:t>
            </a:r>
          </a:p>
          <a:p>
            <a:r>
              <a:rPr lang="en-US" sz="2000" dirty="0">
                <a:solidFill>
                  <a:srgbClr val="007AC2"/>
                </a:solidFill>
              </a:rPr>
              <a:t>SSSP 6.0 / S6 Player (SoC) onboard with Tizen 4.0</a:t>
            </a:r>
          </a:p>
        </p:txBody>
      </p:sp>
      <p:sp>
        <p:nvSpPr>
          <p:cNvPr id="3" name="Title 2"/>
          <p:cNvSpPr>
            <a:spLocks noGrp="1"/>
          </p:cNvSpPr>
          <p:nvPr>
            <p:ph type="title"/>
          </p:nvPr>
        </p:nvSpPr>
        <p:spPr/>
        <p:txBody>
          <a:bodyPr/>
          <a:lstStyle/>
          <a:p>
            <a:r>
              <a:rPr lang="en-US" dirty="0"/>
              <a:t>VMR-U Series</a:t>
            </a:r>
          </a:p>
        </p:txBody>
      </p:sp>
      <p:pic>
        <p:nvPicPr>
          <p:cNvPr id="5" name="Picture 4">
            <a:extLst>
              <a:ext uri="{FF2B5EF4-FFF2-40B4-BE49-F238E27FC236}">
                <a16:creationId xmlns:a16="http://schemas.microsoft.com/office/drawing/2014/main" id="{4833616A-8E0A-4304-A99A-A8170F28D1F1}"/>
              </a:ext>
            </a:extLst>
          </p:cNvPr>
          <p:cNvPicPr>
            <a:picLocks noChangeAspect="1"/>
          </p:cNvPicPr>
          <p:nvPr/>
        </p:nvPicPr>
        <p:blipFill>
          <a:blip r:embed="rId3"/>
          <a:stretch>
            <a:fillRect/>
          </a:stretch>
        </p:blipFill>
        <p:spPr>
          <a:xfrm>
            <a:off x="7486644" y="1282118"/>
            <a:ext cx="4293765" cy="4293765"/>
          </a:xfrm>
          <a:prstGeom prst="rect">
            <a:avLst/>
          </a:prstGeom>
        </p:spPr>
      </p:pic>
      <p:pic>
        <p:nvPicPr>
          <p:cNvPr id="7" name="Picture 6">
            <a:extLst>
              <a:ext uri="{FF2B5EF4-FFF2-40B4-BE49-F238E27FC236}">
                <a16:creationId xmlns:a16="http://schemas.microsoft.com/office/drawing/2014/main" id="{71ABC907-37BA-49BF-BADC-C10F7AF52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177008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3933183"/>
            <a:ext cx="4233140" cy="751039"/>
          </a:xfrm>
        </p:spPr>
        <p:txBody>
          <a:bodyPr/>
          <a:lstStyle/>
          <a:p>
            <a:r>
              <a:rPr lang="en-US" sz="4000" dirty="0"/>
              <a:t>Outdoor / Semi- Outdoor  LFD</a:t>
            </a:r>
          </a:p>
        </p:txBody>
      </p:sp>
    </p:spTree>
    <p:extLst>
      <p:ext uri="{BB962C8B-B14F-4D97-AF65-F5344CB8AC3E}">
        <p14:creationId xmlns:p14="http://schemas.microsoft.com/office/powerpoint/2010/main" val="1363530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OM32H (32”)</a:t>
            </a:r>
          </a:p>
          <a:p>
            <a:pPr marL="0" indent="0">
              <a:buNone/>
            </a:pPr>
            <a:r>
              <a:rPr lang="en-US" sz="1800" dirty="0"/>
              <a:t>High brightness LFD for non-IP rated applications (including videowalls),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1000 nit 16/7 direct lit LED LFD</a:t>
            </a:r>
          </a:p>
          <a:p>
            <a:r>
              <a:rPr lang="en-US" sz="1800" dirty="0"/>
              <a:t>14mm bezel width</a:t>
            </a:r>
          </a:p>
          <a:p>
            <a:r>
              <a:rPr lang="en-US" sz="1800" dirty="0">
                <a:solidFill>
                  <a:srgbClr val="007AC2"/>
                </a:solidFill>
              </a:rPr>
              <a:t>SSSP 4.0 / S4 Player (SoC) onboard</a:t>
            </a:r>
          </a:p>
          <a:p>
            <a:r>
              <a:rPr lang="en-US" sz="1800" dirty="0">
                <a:solidFill>
                  <a:srgbClr val="007AC2"/>
                </a:solidFill>
              </a:rPr>
              <a:t>Not outdoor IP rated, intended for indoor sunlight use</a:t>
            </a:r>
          </a:p>
        </p:txBody>
      </p:sp>
      <p:sp>
        <p:nvSpPr>
          <p:cNvPr id="3" name="Title 2"/>
          <p:cNvSpPr>
            <a:spLocks noGrp="1"/>
          </p:cNvSpPr>
          <p:nvPr>
            <p:ph type="title"/>
          </p:nvPr>
        </p:nvSpPr>
        <p:spPr/>
        <p:txBody>
          <a:bodyPr/>
          <a:lstStyle/>
          <a:p>
            <a:r>
              <a:rPr lang="en-US" dirty="0"/>
              <a:t>OMH Series</a:t>
            </a:r>
          </a:p>
        </p:txBody>
      </p:sp>
      <p:pic>
        <p:nvPicPr>
          <p:cNvPr id="6" name="Picture 5">
            <a:extLst>
              <a:ext uri="{FF2B5EF4-FFF2-40B4-BE49-F238E27FC236}">
                <a16:creationId xmlns:a16="http://schemas.microsoft.com/office/drawing/2014/main" id="{C9595C78-1DC4-4773-B6B3-64F098FC8648}"/>
              </a:ext>
            </a:extLst>
          </p:cNvPr>
          <p:cNvPicPr>
            <a:picLocks noChangeAspect="1"/>
          </p:cNvPicPr>
          <p:nvPr/>
        </p:nvPicPr>
        <p:blipFill>
          <a:blip r:embed="rId3"/>
          <a:stretch>
            <a:fillRect/>
          </a:stretch>
        </p:blipFill>
        <p:spPr>
          <a:xfrm>
            <a:off x="7770453" y="2106521"/>
            <a:ext cx="3965455" cy="2644959"/>
          </a:xfrm>
          <a:prstGeom prst="rect">
            <a:avLst/>
          </a:prstGeom>
        </p:spPr>
      </p:pic>
      <p:pic>
        <p:nvPicPr>
          <p:cNvPr id="8" name="Picture 7">
            <a:extLst>
              <a:ext uri="{FF2B5EF4-FFF2-40B4-BE49-F238E27FC236}">
                <a16:creationId xmlns:a16="http://schemas.microsoft.com/office/drawing/2014/main" id="{3D77ECE4-13EA-477B-954E-7C897D50C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401303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OM46N (46”), OM55N (55”)</a:t>
            </a:r>
          </a:p>
          <a:p>
            <a:pPr marL="0" indent="0">
              <a:buNone/>
            </a:pPr>
            <a:r>
              <a:rPr lang="en-US" sz="1800" dirty="0"/>
              <a:t>High brightness LFD for non-IP rated applications (including videowalls),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4000 nit 24/7 edge lit LED LFD</a:t>
            </a:r>
          </a:p>
          <a:p>
            <a:r>
              <a:rPr lang="en-US" sz="1800" dirty="0"/>
              <a:t>19.9mm bezel width</a:t>
            </a:r>
          </a:p>
          <a:p>
            <a:r>
              <a:rPr lang="en-US" sz="1800" dirty="0">
                <a:solidFill>
                  <a:srgbClr val="007AC2"/>
                </a:solidFill>
              </a:rPr>
              <a:t>SSSP 6.0 / S6 Player (SoC) onboard with Tizen 4.0</a:t>
            </a:r>
          </a:p>
          <a:p>
            <a:r>
              <a:rPr lang="en-US" sz="1800" dirty="0">
                <a:solidFill>
                  <a:srgbClr val="007AC2"/>
                </a:solidFill>
              </a:rPr>
              <a:t>Wi-Fi onboard</a:t>
            </a:r>
          </a:p>
          <a:p>
            <a:r>
              <a:rPr lang="en-US" sz="1800" dirty="0">
                <a:solidFill>
                  <a:srgbClr val="007AC2"/>
                </a:solidFill>
              </a:rPr>
              <a:t>IP5X rated against dust</a:t>
            </a:r>
          </a:p>
          <a:p>
            <a:r>
              <a:rPr lang="en-US" sz="1800" dirty="0">
                <a:solidFill>
                  <a:srgbClr val="007AC2"/>
                </a:solidFill>
              </a:rPr>
              <a:t>Not outdoor IP rated, intended for indoor sunlight use</a:t>
            </a:r>
          </a:p>
        </p:txBody>
      </p:sp>
      <p:sp>
        <p:nvSpPr>
          <p:cNvPr id="3" name="Title 2"/>
          <p:cNvSpPr>
            <a:spLocks noGrp="1"/>
          </p:cNvSpPr>
          <p:nvPr>
            <p:ph type="title"/>
          </p:nvPr>
        </p:nvSpPr>
        <p:spPr/>
        <p:txBody>
          <a:bodyPr/>
          <a:lstStyle/>
          <a:p>
            <a:r>
              <a:rPr lang="en-US" dirty="0"/>
              <a:t>OMN Series</a:t>
            </a:r>
          </a:p>
        </p:txBody>
      </p:sp>
      <p:pic>
        <p:nvPicPr>
          <p:cNvPr id="5" name="Picture 4" descr="A can of food&#10;&#10;Description automatically generated">
            <a:extLst>
              <a:ext uri="{FF2B5EF4-FFF2-40B4-BE49-F238E27FC236}">
                <a16:creationId xmlns:a16="http://schemas.microsoft.com/office/drawing/2014/main" id="{14AEA494-B8C8-4C0E-B37C-A0C4FF3BF82C}"/>
              </a:ext>
            </a:extLst>
          </p:cNvPr>
          <p:cNvPicPr>
            <a:picLocks noChangeAspect="1"/>
          </p:cNvPicPr>
          <p:nvPr/>
        </p:nvPicPr>
        <p:blipFill>
          <a:blip r:embed="rId3"/>
          <a:stretch>
            <a:fillRect/>
          </a:stretch>
        </p:blipFill>
        <p:spPr>
          <a:xfrm>
            <a:off x="7531438" y="1797078"/>
            <a:ext cx="4443484" cy="2963805"/>
          </a:xfrm>
          <a:prstGeom prst="rect">
            <a:avLst/>
          </a:prstGeom>
        </p:spPr>
      </p:pic>
      <p:pic>
        <p:nvPicPr>
          <p:cNvPr id="6" name="Picture 5">
            <a:extLst>
              <a:ext uri="{FF2B5EF4-FFF2-40B4-BE49-F238E27FC236}">
                <a16:creationId xmlns:a16="http://schemas.microsoft.com/office/drawing/2014/main" id="{33B8E52F-A00F-4DD3-A56B-AA2225BD0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464289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OM75D-W (75”)</a:t>
            </a:r>
          </a:p>
          <a:p>
            <a:pPr marL="0" indent="0">
              <a:buNone/>
            </a:pPr>
            <a:r>
              <a:rPr lang="en-US" sz="1800" dirty="0"/>
              <a:t>High brightness LFD for non-IP rated applications (including videowalls),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t>1920x1080 Full HD resolution</a:t>
            </a:r>
          </a:p>
          <a:p>
            <a:r>
              <a:rPr lang="en-US" sz="1800" dirty="0"/>
              <a:t>2500 nit 24/7 direct lit LED LFD</a:t>
            </a:r>
          </a:p>
          <a:p>
            <a:r>
              <a:rPr lang="en-US" sz="1800" dirty="0"/>
              <a:t>11.7mm bezel width</a:t>
            </a:r>
          </a:p>
          <a:p>
            <a:r>
              <a:rPr lang="en-US" sz="1800" dirty="0">
                <a:solidFill>
                  <a:srgbClr val="007AC2"/>
                </a:solidFill>
              </a:rPr>
              <a:t>SSSP 2.0 / S2 Player (SoC) onboard</a:t>
            </a:r>
          </a:p>
          <a:p>
            <a:r>
              <a:rPr lang="en-US" sz="1800" dirty="0">
                <a:solidFill>
                  <a:srgbClr val="007AC2"/>
                </a:solidFill>
              </a:rPr>
              <a:t>Wi-Fi onboard</a:t>
            </a:r>
          </a:p>
          <a:p>
            <a:r>
              <a:rPr lang="en-US" sz="1800" dirty="0">
                <a:solidFill>
                  <a:srgbClr val="007AC2"/>
                </a:solidFill>
              </a:rPr>
              <a:t>Not outdoor IP rated, intended for indoor sunlight use</a:t>
            </a:r>
          </a:p>
        </p:txBody>
      </p:sp>
      <p:sp>
        <p:nvSpPr>
          <p:cNvPr id="3" name="Title 2"/>
          <p:cNvSpPr>
            <a:spLocks noGrp="1"/>
          </p:cNvSpPr>
          <p:nvPr>
            <p:ph type="title"/>
          </p:nvPr>
        </p:nvSpPr>
        <p:spPr/>
        <p:txBody>
          <a:bodyPr/>
          <a:lstStyle/>
          <a:p>
            <a:r>
              <a:rPr lang="en-US" dirty="0"/>
              <a:t>OMD-W Series</a:t>
            </a:r>
          </a:p>
        </p:txBody>
      </p:sp>
      <p:pic>
        <p:nvPicPr>
          <p:cNvPr id="5" name="Picture 2" descr="http://www.samsung.com/us/system/consumer/product/lh/55/om/lh55omdpwbcgo/600x600_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068" b="12775"/>
          <a:stretch/>
        </p:blipFill>
        <p:spPr bwMode="auto">
          <a:xfrm>
            <a:off x="7294880" y="1843506"/>
            <a:ext cx="4501608"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37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OM46N-D (46”), OM55N-D (55”)</a:t>
            </a:r>
          </a:p>
          <a:p>
            <a:pPr marL="0" indent="0">
              <a:buNone/>
            </a:pPr>
            <a:r>
              <a:rPr lang="en-US" sz="1800" dirty="0"/>
              <a:t>High brightness </a:t>
            </a:r>
            <a:r>
              <a:rPr lang="en-US" sz="1800" dirty="0">
                <a:solidFill>
                  <a:srgbClr val="007AC2"/>
                </a:solidFill>
              </a:rPr>
              <a:t>DUAL SIDED </a:t>
            </a:r>
            <a:r>
              <a:rPr lang="en-US" sz="1800" dirty="0"/>
              <a:t>LFD for non-IP rated applications, dealing with high ambient light. </a:t>
            </a:r>
          </a:p>
          <a:p>
            <a:pPr marL="0" indent="0">
              <a:buNone/>
            </a:pPr>
            <a:endParaRPr lang="en-US" sz="1800" dirty="0"/>
          </a:p>
          <a:p>
            <a:pPr marL="0" indent="0">
              <a:buNone/>
            </a:pPr>
            <a:r>
              <a:rPr lang="en-US" sz="1800" b="1" dirty="0">
                <a:solidFill>
                  <a:srgbClr val="007AC2"/>
                </a:solidFill>
              </a:rPr>
              <a:t>Example Applications:</a:t>
            </a:r>
          </a:p>
          <a:p>
            <a:r>
              <a:rPr lang="en-US" sz="1800" dirty="0"/>
              <a:t>Brightly lit atriums</a:t>
            </a:r>
          </a:p>
          <a:p>
            <a:r>
              <a:rPr lang="en-US" sz="1800" dirty="0"/>
              <a:t>Well lit lobbies</a:t>
            </a:r>
          </a:p>
          <a:p>
            <a:r>
              <a:rPr lang="en-US" sz="1800" dirty="0"/>
              <a:t>Retail store windows</a:t>
            </a:r>
          </a:p>
          <a:p>
            <a:endParaRPr lang="en-US" sz="1800" dirty="0"/>
          </a:p>
          <a:p>
            <a:pPr marL="0" indent="0">
              <a:buNone/>
            </a:pPr>
            <a:r>
              <a:rPr lang="en-US" sz="1800" b="1" dirty="0">
                <a:solidFill>
                  <a:srgbClr val="007AC2"/>
                </a:solidFill>
              </a:rPr>
              <a:t>Key Features:</a:t>
            </a:r>
          </a:p>
          <a:p>
            <a:r>
              <a:rPr lang="en-US" sz="1800" dirty="0">
                <a:solidFill>
                  <a:srgbClr val="007AC2"/>
                </a:solidFill>
              </a:rPr>
              <a:t>PORTRAIT ONLY</a:t>
            </a:r>
          </a:p>
          <a:p>
            <a:r>
              <a:rPr lang="en-US" sz="1800" dirty="0"/>
              <a:t>1920x1080 Full HD resolution</a:t>
            </a:r>
          </a:p>
          <a:p>
            <a:r>
              <a:rPr lang="en-US" sz="1800" dirty="0"/>
              <a:t>3000 nit (front) / 1000 nit (back) 24/7 edge lit LED LFD</a:t>
            </a:r>
          </a:p>
          <a:p>
            <a:r>
              <a:rPr lang="en-US" sz="1800" dirty="0"/>
              <a:t>22.8mm bezel width</a:t>
            </a:r>
          </a:p>
          <a:p>
            <a:r>
              <a:rPr lang="en-US" sz="1800" dirty="0">
                <a:solidFill>
                  <a:srgbClr val="007AC2"/>
                </a:solidFill>
              </a:rPr>
              <a:t>SSSP 6.0 / S6 Player (SoC) onboard with Tizen 4.0</a:t>
            </a:r>
          </a:p>
          <a:p>
            <a:r>
              <a:rPr lang="en-US" sz="1800" dirty="0">
                <a:solidFill>
                  <a:srgbClr val="007AC2"/>
                </a:solidFill>
              </a:rPr>
              <a:t>Wi-Fi onboard</a:t>
            </a:r>
          </a:p>
          <a:p>
            <a:r>
              <a:rPr lang="en-US" sz="1800" dirty="0">
                <a:solidFill>
                  <a:srgbClr val="007AC2"/>
                </a:solidFill>
              </a:rPr>
              <a:t>IP5X rated against dust</a:t>
            </a:r>
          </a:p>
          <a:p>
            <a:r>
              <a:rPr lang="en-US" sz="1800" dirty="0">
                <a:solidFill>
                  <a:srgbClr val="007AC2"/>
                </a:solidFill>
              </a:rPr>
              <a:t>Not IP rated, intended for indoor sunlight use</a:t>
            </a:r>
          </a:p>
        </p:txBody>
      </p:sp>
      <p:sp>
        <p:nvSpPr>
          <p:cNvPr id="3" name="Title 2"/>
          <p:cNvSpPr>
            <a:spLocks noGrp="1"/>
          </p:cNvSpPr>
          <p:nvPr>
            <p:ph type="title"/>
          </p:nvPr>
        </p:nvSpPr>
        <p:spPr/>
        <p:txBody>
          <a:bodyPr/>
          <a:lstStyle/>
          <a:p>
            <a:r>
              <a:rPr lang="en-US" dirty="0"/>
              <a:t>OMN-D Series</a:t>
            </a:r>
          </a:p>
        </p:txBody>
      </p:sp>
      <p:pic>
        <p:nvPicPr>
          <p:cNvPr id="5" name="Picture 4" descr="A close up of food&#10;&#10;Description automatically generated">
            <a:extLst>
              <a:ext uri="{FF2B5EF4-FFF2-40B4-BE49-F238E27FC236}">
                <a16:creationId xmlns:a16="http://schemas.microsoft.com/office/drawing/2014/main" id="{C03F776C-B855-47D2-821A-B85C2CFF5C3D}"/>
              </a:ext>
            </a:extLst>
          </p:cNvPr>
          <p:cNvPicPr>
            <a:picLocks noChangeAspect="1"/>
          </p:cNvPicPr>
          <p:nvPr/>
        </p:nvPicPr>
        <p:blipFill>
          <a:blip r:embed="rId3"/>
          <a:stretch>
            <a:fillRect/>
          </a:stretch>
        </p:blipFill>
        <p:spPr>
          <a:xfrm>
            <a:off x="8352430" y="1041841"/>
            <a:ext cx="2801499" cy="4258277"/>
          </a:xfrm>
          <a:prstGeom prst="rect">
            <a:avLst/>
          </a:prstGeom>
        </p:spPr>
      </p:pic>
      <p:pic>
        <p:nvPicPr>
          <p:cNvPr id="6" name="Picture 5">
            <a:extLst>
              <a:ext uri="{FF2B5EF4-FFF2-40B4-BE49-F238E27FC236}">
                <a16:creationId xmlns:a16="http://schemas.microsoft.com/office/drawing/2014/main" id="{1B6EAC31-9E2C-4E27-85B6-AEB8D5F19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2323209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sz="1800" dirty="0"/>
              <a:t>Samsung manufactures all components and technology built into their LFD solutions, as a true vertically integrated manufacturer.</a:t>
            </a:r>
          </a:p>
          <a:p>
            <a:r>
              <a:rPr lang="en-US" sz="1800" b="1" dirty="0">
                <a:solidFill>
                  <a:srgbClr val="007AC2"/>
                </a:solidFill>
              </a:rPr>
              <a:t>This means we are not reliant on any other supplier for our display glass, electronics, or components. </a:t>
            </a:r>
          </a:p>
          <a:p>
            <a:r>
              <a:rPr lang="en-US" sz="1800" dirty="0"/>
              <a:t>This also means that each of the components is specifically engineered to work in concert with each of the other individual components, especially in the area of power supplies and power consumption. This not only relates to increased MTBF, but also power efficiency and the green initiatives that are becoming important. </a:t>
            </a:r>
          </a:p>
          <a:p>
            <a:r>
              <a:rPr lang="en-US" sz="1800" dirty="0"/>
              <a:t>This vertical integration also includes technology like system on chip, and software solutions, allowing Samsung to provide a streamlined supply chain and availability of product. </a:t>
            </a:r>
          </a:p>
          <a:p>
            <a:endParaRPr lang="en-US" sz="1800" dirty="0"/>
          </a:p>
        </p:txBody>
      </p:sp>
      <p:sp>
        <p:nvSpPr>
          <p:cNvPr id="3" name="Title 2"/>
          <p:cNvSpPr>
            <a:spLocks noGrp="1"/>
          </p:cNvSpPr>
          <p:nvPr>
            <p:ph type="title"/>
          </p:nvPr>
        </p:nvSpPr>
        <p:spPr/>
        <p:txBody>
          <a:bodyPr>
            <a:normAutofit/>
          </a:bodyPr>
          <a:lstStyle/>
          <a:p>
            <a:r>
              <a:rPr lang="en-US" dirty="0"/>
              <a:t>Vertically Integrated Manufacturing</a:t>
            </a:r>
          </a:p>
        </p:txBody>
      </p:sp>
      <p:pic>
        <p:nvPicPr>
          <p:cNvPr id="2050" name="Picture 2" descr="http://www.salongold.co.uk/wp-content/uploads/2011/05/total-insurance-resiz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926" y="3932656"/>
            <a:ext cx="7242149" cy="272892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82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OH46F (46”), OH55F (55”), OH75F (75”), OH85F (85”)</a:t>
            </a:r>
          </a:p>
          <a:p>
            <a:pPr marL="0" indent="0">
              <a:buNone/>
            </a:pPr>
            <a:r>
              <a:rPr lang="en-US" sz="1800" dirty="0"/>
              <a:t>Fully enclosed, IP rated high brightness LFD for applications dealing with high ambient light, that does not require a separate enclosure. </a:t>
            </a:r>
          </a:p>
          <a:p>
            <a:pPr marL="0" indent="0">
              <a:buNone/>
            </a:pPr>
            <a:endParaRPr lang="en-US" sz="1800" dirty="0"/>
          </a:p>
          <a:p>
            <a:pPr marL="0" indent="0">
              <a:buNone/>
            </a:pPr>
            <a:r>
              <a:rPr lang="en-US" sz="1800" dirty="0">
                <a:solidFill>
                  <a:srgbClr val="007AC2"/>
                </a:solidFill>
              </a:rPr>
              <a:t>Example Applications:</a:t>
            </a:r>
          </a:p>
          <a:p>
            <a:r>
              <a:rPr lang="en-US" sz="1800" dirty="0"/>
              <a:t>Wayfinding outdoors</a:t>
            </a:r>
          </a:p>
          <a:p>
            <a:r>
              <a:rPr lang="en-US" sz="1800" dirty="0"/>
              <a:t>Digital signage for theme parks / sports venues / garages</a:t>
            </a:r>
          </a:p>
          <a:p>
            <a:r>
              <a:rPr lang="en-US" sz="1800" dirty="0"/>
              <a:t>Train / subway stations</a:t>
            </a:r>
          </a:p>
          <a:p>
            <a:endParaRPr lang="en-US" sz="1800" dirty="0"/>
          </a:p>
          <a:p>
            <a:pPr marL="0" indent="0">
              <a:buNone/>
            </a:pPr>
            <a:r>
              <a:rPr lang="en-US" sz="1800" dirty="0">
                <a:solidFill>
                  <a:srgbClr val="007AC2"/>
                </a:solidFill>
              </a:rPr>
              <a:t>Key Features:</a:t>
            </a:r>
          </a:p>
          <a:p>
            <a:r>
              <a:rPr lang="en-US" sz="1800" dirty="0"/>
              <a:t>1920x1080 Full HD resolution (85” 4K UHD)</a:t>
            </a:r>
          </a:p>
          <a:p>
            <a:r>
              <a:rPr lang="en-US" sz="1800" dirty="0"/>
              <a:t>2500 nit 24/7 direct lit LED LFD</a:t>
            </a:r>
          </a:p>
          <a:p>
            <a:r>
              <a:rPr lang="en-US" sz="1800" dirty="0"/>
              <a:t>24.9mm (75” 59.8mm , 85” 62mm) bezel width </a:t>
            </a:r>
          </a:p>
          <a:p>
            <a:r>
              <a:rPr lang="en-US" sz="1800" dirty="0">
                <a:solidFill>
                  <a:srgbClr val="007AC2"/>
                </a:solidFill>
              </a:rPr>
              <a:t>SSSP 4.0 / S4 Player (SoC) onboard</a:t>
            </a:r>
          </a:p>
          <a:p>
            <a:r>
              <a:rPr lang="en-US" sz="1800" dirty="0">
                <a:solidFill>
                  <a:srgbClr val="007AC2"/>
                </a:solidFill>
              </a:rPr>
              <a:t>IP56 rated</a:t>
            </a:r>
          </a:p>
          <a:p>
            <a:r>
              <a:rPr lang="en-US" sz="1800" dirty="0">
                <a:solidFill>
                  <a:srgbClr val="007AC2"/>
                </a:solidFill>
              </a:rPr>
              <a:t>Tempered armor glass front for impact resistance</a:t>
            </a:r>
          </a:p>
          <a:p>
            <a:endParaRPr lang="en-US" sz="1800" dirty="0"/>
          </a:p>
        </p:txBody>
      </p:sp>
      <p:sp>
        <p:nvSpPr>
          <p:cNvPr id="3" name="Title 2"/>
          <p:cNvSpPr>
            <a:spLocks noGrp="1"/>
          </p:cNvSpPr>
          <p:nvPr>
            <p:ph type="title"/>
          </p:nvPr>
        </p:nvSpPr>
        <p:spPr/>
        <p:txBody>
          <a:bodyPr/>
          <a:lstStyle/>
          <a:p>
            <a:r>
              <a:rPr lang="en-US" dirty="0"/>
              <a:t>OHF Series</a:t>
            </a:r>
          </a:p>
        </p:txBody>
      </p:sp>
      <p:pic>
        <p:nvPicPr>
          <p:cNvPr id="5" name="Picture 4"/>
          <p:cNvPicPr>
            <a:picLocks noChangeAspect="1"/>
          </p:cNvPicPr>
          <p:nvPr/>
        </p:nvPicPr>
        <p:blipFill>
          <a:blip r:embed="rId3"/>
          <a:stretch>
            <a:fillRect/>
          </a:stretch>
        </p:blipFill>
        <p:spPr>
          <a:xfrm>
            <a:off x="7571832" y="1850077"/>
            <a:ext cx="4362694" cy="2908460"/>
          </a:xfrm>
          <a:prstGeom prst="rect">
            <a:avLst/>
          </a:prstGeom>
        </p:spPr>
      </p:pic>
      <p:pic>
        <p:nvPicPr>
          <p:cNvPr id="7" name="Picture 6">
            <a:extLst>
              <a:ext uri="{FF2B5EF4-FFF2-40B4-BE49-F238E27FC236}">
                <a16:creationId xmlns:a16="http://schemas.microsoft.com/office/drawing/2014/main" id="{FF4D8BF1-B979-479F-B9F3-B7D81894F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1157539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OH85N-D (85”)</a:t>
            </a:r>
          </a:p>
          <a:p>
            <a:pPr marL="0" indent="0">
              <a:buNone/>
            </a:pPr>
            <a:r>
              <a:rPr lang="en-US" sz="1800" dirty="0"/>
              <a:t>Fully enclosed, IP rated high brightness </a:t>
            </a:r>
            <a:r>
              <a:rPr lang="en-US" sz="1800" dirty="0">
                <a:solidFill>
                  <a:srgbClr val="007AC2"/>
                </a:solidFill>
              </a:rPr>
              <a:t>DUAL SIDED</a:t>
            </a:r>
            <a:r>
              <a:rPr lang="en-US" sz="1800" dirty="0"/>
              <a:t> LFD for applications dealing with high ambient light, that does not require a separate enclosure. </a:t>
            </a:r>
          </a:p>
          <a:p>
            <a:pPr marL="0" indent="0">
              <a:buNone/>
            </a:pPr>
            <a:endParaRPr lang="en-US" sz="1800" dirty="0"/>
          </a:p>
          <a:p>
            <a:pPr marL="0" indent="0">
              <a:buNone/>
            </a:pPr>
            <a:r>
              <a:rPr lang="en-US" sz="1800" dirty="0">
                <a:solidFill>
                  <a:srgbClr val="007AC2"/>
                </a:solidFill>
              </a:rPr>
              <a:t>Example Applications:</a:t>
            </a:r>
          </a:p>
          <a:p>
            <a:r>
              <a:rPr lang="en-US" sz="1800" dirty="0"/>
              <a:t>Wayfinding outdoors</a:t>
            </a:r>
          </a:p>
          <a:p>
            <a:r>
              <a:rPr lang="en-US" sz="1800" dirty="0"/>
              <a:t>Digital signage for theme parks / sports venues / garages</a:t>
            </a:r>
          </a:p>
          <a:p>
            <a:r>
              <a:rPr lang="en-US" sz="1800" dirty="0"/>
              <a:t>Train / subway stations</a:t>
            </a:r>
          </a:p>
          <a:p>
            <a:endParaRPr lang="en-US" sz="1800" dirty="0"/>
          </a:p>
          <a:p>
            <a:pPr marL="0" indent="0">
              <a:buNone/>
            </a:pPr>
            <a:r>
              <a:rPr lang="en-US" sz="1800" dirty="0">
                <a:solidFill>
                  <a:srgbClr val="007AC2"/>
                </a:solidFill>
              </a:rPr>
              <a:t>Key Features:</a:t>
            </a:r>
          </a:p>
          <a:p>
            <a:r>
              <a:rPr lang="en-US" sz="1800" dirty="0"/>
              <a:t>3840x2160 4K UHD resolution</a:t>
            </a:r>
          </a:p>
          <a:p>
            <a:r>
              <a:rPr lang="en-US" sz="1800" dirty="0"/>
              <a:t>3300 nit 24/7 direct lit LED LFD</a:t>
            </a:r>
          </a:p>
          <a:p>
            <a:r>
              <a:rPr lang="en-US" sz="1800" dirty="0"/>
              <a:t>62mm bezel width </a:t>
            </a:r>
          </a:p>
          <a:p>
            <a:r>
              <a:rPr lang="en-US" sz="1800" dirty="0">
                <a:solidFill>
                  <a:srgbClr val="007AC2"/>
                </a:solidFill>
              </a:rPr>
              <a:t>SSSP 6.0 / S6 Player (SoC) onboard with Tizen 4.0</a:t>
            </a:r>
          </a:p>
          <a:p>
            <a:r>
              <a:rPr lang="en-US" sz="1800" dirty="0">
                <a:solidFill>
                  <a:srgbClr val="007AC2"/>
                </a:solidFill>
              </a:rPr>
              <a:t>IP56 rated</a:t>
            </a:r>
          </a:p>
          <a:p>
            <a:r>
              <a:rPr lang="en-US" sz="1800" dirty="0">
                <a:solidFill>
                  <a:srgbClr val="007AC2"/>
                </a:solidFill>
              </a:rPr>
              <a:t>Tempered armor glass front for impact resistance</a:t>
            </a:r>
          </a:p>
          <a:p>
            <a:endParaRPr lang="en-US" sz="1800" dirty="0"/>
          </a:p>
        </p:txBody>
      </p:sp>
      <p:sp>
        <p:nvSpPr>
          <p:cNvPr id="3" name="Title 2"/>
          <p:cNvSpPr>
            <a:spLocks noGrp="1"/>
          </p:cNvSpPr>
          <p:nvPr>
            <p:ph type="title"/>
          </p:nvPr>
        </p:nvSpPr>
        <p:spPr/>
        <p:txBody>
          <a:bodyPr/>
          <a:lstStyle/>
          <a:p>
            <a:r>
              <a:rPr lang="en-US" dirty="0"/>
              <a:t>OHN-D Series</a:t>
            </a:r>
          </a:p>
        </p:txBody>
      </p:sp>
      <p:pic>
        <p:nvPicPr>
          <p:cNvPr id="7" name="Picture 6" descr="A picture containing building, ground&#10;&#10;Description automatically generated">
            <a:extLst>
              <a:ext uri="{FF2B5EF4-FFF2-40B4-BE49-F238E27FC236}">
                <a16:creationId xmlns:a16="http://schemas.microsoft.com/office/drawing/2014/main" id="{9183F7D1-135D-464B-AC29-BC695D9D6CB2}"/>
              </a:ext>
            </a:extLst>
          </p:cNvPr>
          <p:cNvPicPr>
            <a:picLocks noChangeAspect="1"/>
          </p:cNvPicPr>
          <p:nvPr/>
        </p:nvPicPr>
        <p:blipFill rotWithShape="1">
          <a:blip r:embed="rId3"/>
          <a:srcRect l="20118" r="18122"/>
          <a:stretch/>
        </p:blipFill>
        <p:spPr>
          <a:xfrm>
            <a:off x="7840502" y="1352307"/>
            <a:ext cx="3825354" cy="3871161"/>
          </a:xfrm>
          <a:prstGeom prst="rect">
            <a:avLst/>
          </a:prstGeom>
        </p:spPr>
      </p:pic>
      <p:pic>
        <p:nvPicPr>
          <p:cNvPr id="8" name="Picture 7">
            <a:extLst>
              <a:ext uri="{FF2B5EF4-FFF2-40B4-BE49-F238E27FC236}">
                <a16:creationId xmlns:a16="http://schemas.microsoft.com/office/drawing/2014/main" id="{7464889F-0DA3-4DD8-A44C-F8428C310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658038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4237983"/>
            <a:ext cx="4233140" cy="751039"/>
          </a:xfrm>
        </p:spPr>
        <p:txBody>
          <a:bodyPr/>
          <a:lstStyle/>
          <a:p>
            <a:r>
              <a:rPr lang="en-US" sz="4000" dirty="0"/>
              <a:t>Interactive LFD</a:t>
            </a:r>
          </a:p>
        </p:txBody>
      </p:sp>
    </p:spTree>
    <p:extLst>
      <p:ext uri="{BB962C8B-B14F-4D97-AF65-F5344CB8AC3E}">
        <p14:creationId xmlns:p14="http://schemas.microsoft.com/office/powerpoint/2010/main" val="1162699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PM32F-BC (32”), PM43F-BC (43”), PM55F-BC (55”)</a:t>
            </a:r>
          </a:p>
          <a:p>
            <a:pPr marL="0" indent="0">
              <a:buNone/>
            </a:pPr>
            <a:r>
              <a:rPr lang="en-US" sz="1800" dirty="0"/>
              <a:t>Advanced 24/7 rated interactive LFD. Includes the newest 4</a:t>
            </a:r>
            <a:r>
              <a:rPr lang="en-US" sz="1800" baseline="30000" dirty="0"/>
              <a:t>th</a:t>
            </a:r>
            <a:r>
              <a:rPr lang="en-US" sz="1800" dirty="0"/>
              <a:t> generation Tizen based SoC (System on a Chip) media player and factory integrated capacitive touch. </a:t>
            </a:r>
          </a:p>
          <a:p>
            <a:pPr marL="0" indent="0">
              <a:buNone/>
            </a:pPr>
            <a:endParaRPr lang="en-US" sz="1800" dirty="0"/>
          </a:p>
          <a:p>
            <a:pPr marL="0" indent="0">
              <a:buNone/>
            </a:pPr>
            <a:r>
              <a:rPr lang="en-US" sz="1800" b="1" dirty="0">
                <a:solidFill>
                  <a:srgbClr val="007AC2"/>
                </a:solidFill>
              </a:rPr>
              <a:t>Key Features:</a:t>
            </a:r>
          </a:p>
          <a:p>
            <a:r>
              <a:rPr lang="en-US" sz="1800" dirty="0"/>
              <a:t>1920x1080 Full HD resolution </a:t>
            </a:r>
          </a:p>
          <a:p>
            <a:r>
              <a:rPr lang="en-US" sz="1800" dirty="0"/>
              <a:t>Slim direct lit 24/7 LED display - 32” 300nit, 43” 350nit, 55” 400nit</a:t>
            </a:r>
          </a:p>
          <a:p>
            <a:r>
              <a:rPr lang="en-US" sz="1800" dirty="0"/>
              <a:t>32” - 21.9MM bezel width</a:t>
            </a:r>
          </a:p>
          <a:p>
            <a:r>
              <a:rPr lang="en-US" sz="1800" dirty="0"/>
              <a:t>43” - 20MM (Side), 25MM (Top/Bottom) bezel width</a:t>
            </a:r>
          </a:p>
          <a:p>
            <a:r>
              <a:rPr lang="en-US" sz="1800" dirty="0"/>
              <a:t>55” - 17.9MM (Side), 25MM (Top/Bottom) bezel width</a:t>
            </a:r>
          </a:p>
          <a:p>
            <a:r>
              <a:rPr lang="en-US" sz="1800" dirty="0">
                <a:solidFill>
                  <a:srgbClr val="007AC2"/>
                </a:solidFill>
              </a:rPr>
              <a:t>Factory integrated 10-point capacitive touch</a:t>
            </a:r>
          </a:p>
          <a:p>
            <a:r>
              <a:rPr lang="en-US" sz="1800" dirty="0">
                <a:solidFill>
                  <a:srgbClr val="007AC2"/>
                </a:solidFill>
              </a:rPr>
              <a:t>SSSP 4.0 / S4 Player (SoC) onboard</a:t>
            </a:r>
          </a:p>
          <a:p>
            <a:r>
              <a:rPr lang="en-US" sz="1800" dirty="0">
                <a:solidFill>
                  <a:srgbClr val="007AC2"/>
                </a:solidFill>
              </a:rPr>
              <a:t>Wi-Fi onboard with integrated Miracast screen mirroring</a:t>
            </a:r>
          </a:p>
          <a:p>
            <a:r>
              <a:rPr lang="en-US" sz="1800" dirty="0">
                <a:solidFill>
                  <a:srgbClr val="007AC2"/>
                </a:solidFill>
              </a:rPr>
              <a:t>IP5X rated for dust</a:t>
            </a:r>
          </a:p>
        </p:txBody>
      </p:sp>
      <p:sp>
        <p:nvSpPr>
          <p:cNvPr id="3" name="Title 2"/>
          <p:cNvSpPr>
            <a:spLocks noGrp="1"/>
          </p:cNvSpPr>
          <p:nvPr>
            <p:ph type="title"/>
          </p:nvPr>
        </p:nvSpPr>
        <p:spPr/>
        <p:txBody>
          <a:bodyPr/>
          <a:lstStyle/>
          <a:p>
            <a:r>
              <a:rPr lang="en-US" dirty="0"/>
              <a:t>PMF-BC Series</a:t>
            </a:r>
          </a:p>
        </p:txBody>
      </p:sp>
      <p:pic>
        <p:nvPicPr>
          <p:cNvPr id="6" name="Picture 5"/>
          <p:cNvPicPr>
            <a:picLocks noChangeAspect="1"/>
          </p:cNvPicPr>
          <p:nvPr/>
        </p:nvPicPr>
        <p:blipFill>
          <a:blip r:embed="rId3"/>
          <a:stretch>
            <a:fillRect/>
          </a:stretch>
        </p:blipFill>
        <p:spPr>
          <a:xfrm>
            <a:off x="7352878" y="1828800"/>
            <a:ext cx="4800603" cy="3200400"/>
          </a:xfrm>
          <a:prstGeom prst="rect">
            <a:avLst/>
          </a:prstGeom>
        </p:spPr>
      </p:pic>
      <p:pic>
        <p:nvPicPr>
          <p:cNvPr id="7" name="Picture 6">
            <a:extLst>
              <a:ext uri="{FF2B5EF4-FFF2-40B4-BE49-F238E27FC236}">
                <a16:creationId xmlns:a16="http://schemas.microsoft.com/office/drawing/2014/main" id="{2EC00BDE-AE5F-45DD-A0F3-D2A59578A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4115778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118D19-8796-4F0A-B0F0-100AC149E403}"/>
              </a:ext>
            </a:extLst>
          </p:cNvPr>
          <p:cNvPicPr>
            <a:picLocks noChangeAspect="1"/>
          </p:cNvPicPr>
          <p:nvPr/>
        </p:nvPicPr>
        <p:blipFill>
          <a:blip r:embed="rId3"/>
          <a:stretch>
            <a:fillRect/>
          </a:stretch>
        </p:blipFill>
        <p:spPr>
          <a:xfrm>
            <a:off x="6970514" y="1671167"/>
            <a:ext cx="5152516" cy="5152516"/>
          </a:xfrm>
          <a:prstGeom prst="rect">
            <a:avLst/>
          </a:prstGeom>
        </p:spPr>
      </p:pic>
      <p:sp>
        <p:nvSpPr>
          <p:cNvPr id="3" name="Content Placeholder 2"/>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WM55H (55”)</a:t>
            </a:r>
          </a:p>
          <a:p>
            <a:pPr marL="0" indent="0">
              <a:buNone/>
            </a:pPr>
            <a:r>
              <a:rPr lang="en-US" sz="1800" dirty="0"/>
              <a:t>An interactive digital flipchart designed for creative thinking, collaboration and innovation</a:t>
            </a:r>
          </a:p>
          <a:p>
            <a:pPr marL="0" indent="0">
              <a:buNone/>
            </a:pPr>
            <a:endParaRPr lang="en-US" sz="1800" dirty="0"/>
          </a:p>
          <a:p>
            <a:pPr marL="0" indent="0">
              <a:buNone/>
            </a:pPr>
            <a:r>
              <a:rPr lang="en-US" sz="1800" b="1" dirty="0">
                <a:solidFill>
                  <a:srgbClr val="007AC2"/>
                </a:solidFill>
              </a:rPr>
              <a:t>Key Features:</a:t>
            </a:r>
          </a:p>
          <a:p>
            <a:r>
              <a:rPr lang="en-US" sz="1800" dirty="0"/>
              <a:t>3840x2160 4K UHD resolution </a:t>
            </a:r>
          </a:p>
          <a:p>
            <a:r>
              <a:rPr lang="en-US" sz="1800" dirty="0"/>
              <a:t>300nit edge lit 16/7 LED display  </a:t>
            </a:r>
          </a:p>
          <a:p>
            <a:r>
              <a:rPr lang="en-US" sz="1800" dirty="0">
                <a:solidFill>
                  <a:srgbClr val="007AC2"/>
                </a:solidFill>
              </a:rPr>
              <a:t>Factory integrated advanced IR 4-point touch</a:t>
            </a:r>
          </a:p>
          <a:p>
            <a:r>
              <a:rPr lang="en-US" sz="1800" dirty="0">
                <a:solidFill>
                  <a:srgbClr val="007AC2"/>
                </a:solidFill>
              </a:rPr>
              <a:t>Included Flip collaboration software</a:t>
            </a:r>
          </a:p>
          <a:p>
            <a:r>
              <a:rPr lang="en-US" sz="1800" dirty="0"/>
              <a:t>Full touch control</a:t>
            </a:r>
          </a:p>
          <a:p>
            <a:r>
              <a:rPr lang="en-US" sz="1800" dirty="0"/>
              <a:t>Wi-Fi and NFC onboard with integrated Miracast screen mirroring (input and output)</a:t>
            </a:r>
          </a:p>
          <a:p>
            <a:r>
              <a:rPr lang="en-US" sz="1800" dirty="0"/>
              <a:t>Side USB input</a:t>
            </a:r>
          </a:p>
          <a:p>
            <a:r>
              <a:rPr lang="en-US" sz="1800" dirty="0"/>
              <a:t>Includes  2 passive pens</a:t>
            </a:r>
          </a:p>
          <a:p>
            <a:r>
              <a:rPr lang="en-US" sz="1800" dirty="0">
                <a:solidFill>
                  <a:srgbClr val="007AC2"/>
                </a:solidFill>
              </a:rPr>
              <a:t>Flip Stand: STN-WM55H</a:t>
            </a:r>
          </a:p>
        </p:txBody>
      </p:sp>
      <p:sp>
        <p:nvSpPr>
          <p:cNvPr id="2" name="Title 1"/>
          <p:cNvSpPr>
            <a:spLocks noGrp="1"/>
          </p:cNvSpPr>
          <p:nvPr>
            <p:ph type="title"/>
          </p:nvPr>
        </p:nvSpPr>
        <p:spPr/>
        <p:txBody>
          <a:bodyPr/>
          <a:lstStyle/>
          <a:p>
            <a:r>
              <a:rPr lang="en-US" dirty="0"/>
              <a:t>WMH Series - FLIP</a:t>
            </a:r>
          </a:p>
        </p:txBody>
      </p:sp>
      <p:pic>
        <p:nvPicPr>
          <p:cNvPr id="5" name="Picture 4">
            <a:extLst>
              <a:ext uri="{FF2B5EF4-FFF2-40B4-BE49-F238E27FC236}">
                <a16:creationId xmlns:a16="http://schemas.microsoft.com/office/drawing/2014/main" id="{4B1EDA65-A27F-4472-B23E-E43E22C16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1505" y="5141204"/>
            <a:ext cx="1592047" cy="525336"/>
          </a:xfrm>
          <a:prstGeom prst="rect">
            <a:avLst/>
          </a:prstGeom>
        </p:spPr>
      </p:pic>
    </p:spTree>
    <p:extLst>
      <p:ext uri="{BB962C8B-B14F-4D97-AF65-F5344CB8AC3E}">
        <p14:creationId xmlns:p14="http://schemas.microsoft.com/office/powerpoint/2010/main" val="99870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WM65R (65”)</a:t>
            </a:r>
          </a:p>
          <a:p>
            <a:pPr marL="0" indent="0">
              <a:buNone/>
            </a:pPr>
            <a:r>
              <a:rPr lang="en-US" sz="1800" dirty="0"/>
              <a:t>An interactive digital flipchart designed for creative thinking, collaboration and innovation</a:t>
            </a:r>
          </a:p>
          <a:p>
            <a:pPr marL="0" indent="0">
              <a:buNone/>
            </a:pPr>
            <a:endParaRPr lang="en-US" sz="1800" dirty="0"/>
          </a:p>
          <a:p>
            <a:pPr marL="0" indent="0">
              <a:buNone/>
            </a:pPr>
            <a:r>
              <a:rPr lang="en-US" sz="1800" b="1" dirty="0">
                <a:solidFill>
                  <a:srgbClr val="007AC2"/>
                </a:solidFill>
              </a:rPr>
              <a:t>Key Features:</a:t>
            </a:r>
          </a:p>
          <a:p>
            <a:r>
              <a:rPr lang="en-US" sz="1800" dirty="0"/>
              <a:t>3840x2160 4K UHD resolution </a:t>
            </a:r>
          </a:p>
          <a:p>
            <a:r>
              <a:rPr lang="en-US" sz="1800" dirty="0"/>
              <a:t>350nit edge lit 16/7 LED display  </a:t>
            </a:r>
          </a:p>
          <a:p>
            <a:r>
              <a:rPr lang="en-US" sz="1800" dirty="0">
                <a:solidFill>
                  <a:srgbClr val="007AC2"/>
                </a:solidFill>
              </a:rPr>
              <a:t>Factory integrated advanced IR 4-point touch</a:t>
            </a:r>
          </a:p>
          <a:p>
            <a:r>
              <a:rPr lang="en-US" sz="1800" dirty="0">
                <a:solidFill>
                  <a:srgbClr val="007AC2"/>
                </a:solidFill>
              </a:rPr>
              <a:t>Included Flip collaboration software</a:t>
            </a:r>
          </a:p>
          <a:p>
            <a:r>
              <a:rPr lang="en-US" sz="1800" dirty="0"/>
              <a:t>Full touch control</a:t>
            </a:r>
          </a:p>
          <a:p>
            <a:r>
              <a:rPr lang="en-US" sz="1800" dirty="0"/>
              <a:t>Wi-Fi with integrated Miracast screen mirroring (input and output)</a:t>
            </a:r>
          </a:p>
          <a:p>
            <a:r>
              <a:rPr lang="en-US" sz="1800" dirty="0"/>
              <a:t>Includes 2 passive pens</a:t>
            </a:r>
          </a:p>
          <a:p>
            <a:r>
              <a:rPr lang="en-US" sz="1800" dirty="0">
                <a:solidFill>
                  <a:srgbClr val="007AC2"/>
                </a:solidFill>
              </a:rPr>
              <a:t>Input Tray: CY-TF65BRCXZA</a:t>
            </a:r>
            <a:endParaRPr lang="en-US" sz="2200" dirty="0">
              <a:solidFill>
                <a:srgbClr val="007AC2"/>
              </a:solidFill>
            </a:endParaRPr>
          </a:p>
          <a:p>
            <a:r>
              <a:rPr lang="en-US" sz="1800" dirty="0">
                <a:solidFill>
                  <a:srgbClr val="007AC2"/>
                </a:solidFill>
              </a:rPr>
              <a:t>Wall Mount: WMN-WM65RXZA</a:t>
            </a:r>
          </a:p>
        </p:txBody>
      </p:sp>
      <p:sp>
        <p:nvSpPr>
          <p:cNvPr id="2" name="Title 1"/>
          <p:cNvSpPr>
            <a:spLocks noGrp="1"/>
          </p:cNvSpPr>
          <p:nvPr>
            <p:ph type="title"/>
          </p:nvPr>
        </p:nvSpPr>
        <p:spPr/>
        <p:txBody>
          <a:bodyPr/>
          <a:lstStyle/>
          <a:p>
            <a:r>
              <a:rPr lang="en-US" dirty="0"/>
              <a:t>WMR Series - FLIP</a:t>
            </a:r>
          </a:p>
        </p:txBody>
      </p:sp>
      <p:pic>
        <p:nvPicPr>
          <p:cNvPr id="5" name="Picture 4">
            <a:extLst>
              <a:ext uri="{FF2B5EF4-FFF2-40B4-BE49-F238E27FC236}">
                <a16:creationId xmlns:a16="http://schemas.microsoft.com/office/drawing/2014/main" id="{4B1EDA65-A27F-4472-B23E-E43E22C16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1505" y="5141204"/>
            <a:ext cx="1592047" cy="525336"/>
          </a:xfrm>
          <a:prstGeom prst="rect">
            <a:avLst/>
          </a:prstGeom>
        </p:spPr>
      </p:pic>
      <p:pic>
        <p:nvPicPr>
          <p:cNvPr id="7" name="Picture 6">
            <a:extLst>
              <a:ext uri="{FF2B5EF4-FFF2-40B4-BE49-F238E27FC236}">
                <a16:creationId xmlns:a16="http://schemas.microsoft.com/office/drawing/2014/main" id="{BBF2951A-68E8-47BE-9E77-F9E93891A516}"/>
              </a:ext>
            </a:extLst>
          </p:cNvPr>
          <p:cNvPicPr>
            <a:picLocks noChangeAspect="1"/>
          </p:cNvPicPr>
          <p:nvPr/>
        </p:nvPicPr>
        <p:blipFill rotWithShape="1">
          <a:blip r:embed="rId4"/>
          <a:srcRect l="14621" r="13790"/>
          <a:stretch/>
        </p:blipFill>
        <p:spPr>
          <a:xfrm>
            <a:off x="7870541" y="1367803"/>
            <a:ext cx="3849099" cy="3586204"/>
          </a:xfrm>
          <a:prstGeom prst="rect">
            <a:avLst/>
          </a:prstGeom>
        </p:spPr>
      </p:pic>
    </p:spTree>
    <p:extLst>
      <p:ext uri="{BB962C8B-B14F-4D97-AF65-F5344CB8AC3E}">
        <p14:creationId xmlns:p14="http://schemas.microsoft.com/office/powerpoint/2010/main" val="235557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QB75N-W (75”)</a:t>
            </a:r>
          </a:p>
          <a:p>
            <a:pPr marL="0" indent="0">
              <a:buNone/>
            </a:pPr>
            <a:r>
              <a:rPr lang="en-US" sz="1800" dirty="0"/>
              <a:t>Robust, all-in-one E-boards that feature enhanced touch technology and UHD picture quality</a:t>
            </a:r>
          </a:p>
          <a:p>
            <a:pPr marL="0" indent="0">
              <a:buNone/>
            </a:pPr>
            <a:endParaRPr lang="en-US" sz="1800" dirty="0"/>
          </a:p>
          <a:p>
            <a:pPr marL="0" indent="0">
              <a:buNone/>
            </a:pPr>
            <a:r>
              <a:rPr lang="en-US" sz="1800" b="1" dirty="0">
                <a:solidFill>
                  <a:srgbClr val="007AC2"/>
                </a:solidFill>
              </a:rPr>
              <a:t>Key Features:</a:t>
            </a:r>
          </a:p>
          <a:p>
            <a:r>
              <a:rPr lang="en-US" sz="1800" dirty="0"/>
              <a:t>3840x2160 4K UHD resolution </a:t>
            </a:r>
          </a:p>
          <a:p>
            <a:r>
              <a:rPr lang="en-US" sz="1800" dirty="0"/>
              <a:t>300nit direct lit 16/7 LED display  </a:t>
            </a:r>
          </a:p>
          <a:p>
            <a:r>
              <a:rPr lang="en-US" sz="1800" dirty="0"/>
              <a:t>Factory integrated IR touch</a:t>
            </a:r>
          </a:p>
          <a:p>
            <a:pPr marL="914400" lvl="1" indent="-457200">
              <a:buFont typeface="Arial" panose="020B0604020202020204" pitchFamily="34" charset="0"/>
              <a:buChar char="•"/>
            </a:pPr>
            <a:r>
              <a:rPr lang="en-US" sz="1800" dirty="0">
                <a:latin typeface="Century Gothic" panose="020B0502020202020204" pitchFamily="34" charset="0"/>
              </a:rPr>
              <a:t>10 point with external devices</a:t>
            </a:r>
          </a:p>
          <a:p>
            <a:pPr marL="914400" lvl="1" indent="-457200">
              <a:buFont typeface="Arial" panose="020B0604020202020204" pitchFamily="34" charset="0"/>
              <a:buChar char="•"/>
            </a:pPr>
            <a:r>
              <a:rPr lang="en-US" sz="1800" dirty="0">
                <a:latin typeface="Century Gothic" panose="020B0502020202020204" pitchFamily="34" charset="0"/>
              </a:rPr>
              <a:t>4 point with SoC</a:t>
            </a:r>
          </a:p>
          <a:p>
            <a:r>
              <a:rPr lang="en-US" sz="1800" dirty="0">
                <a:solidFill>
                  <a:srgbClr val="007AC2"/>
                </a:solidFill>
              </a:rPr>
              <a:t>(SoC) onboard with Tizen 3.0, included MagicIWB S5 whiteboard software</a:t>
            </a:r>
          </a:p>
          <a:p>
            <a:r>
              <a:rPr lang="en-US" sz="1800" dirty="0">
                <a:solidFill>
                  <a:srgbClr val="007AC2"/>
                </a:solidFill>
              </a:rPr>
              <a:t>Wi-Fi onboard with integrated Miracast screen mirroring</a:t>
            </a:r>
          </a:p>
          <a:p>
            <a:r>
              <a:rPr lang="en-US" sz="1800" dirty="0"/>
              <a:t>Front video and USB inputs</a:t>
            </a:r>
          </a:p>
          <a:p>
            <a:r>
              <a:rPr lang="en-US" sz="1800" dirty="0"/>
              <a:t>Includes passive pen</a:t>
            </a:r>
          </a:p>
        </p:txBody>
      </p:sp>
      <p:sp>
        <p:nvSpPr>
          <p:cNvPr id="2" name="Title 1"/>
          <p:cNvSpPr>
            <a:spLocks noGrp="1"/>
          </p:cNvSpPr>
          <p:nvPr>
            <p:ph type="title"/>
          </p:nvPr>
        </p:nvSpPr>
        <p:spPr/>
        <p:txBody>
          <a:bodyPr/>
          <a:lstStyle/>
          <a:p>
            <a:r>
              <a:rPr lang="en-US" dirty="0"/>
              <a:t>QBN-W Series</a:t>
            </a:r>
          </a:p>
        </p:txBody>
      </p:sp>
      <p:pic>
        <p:nvPicPr>
          <p:cNvPr id="5" name="Picture 4">
            <a:extLst>
              <a:ext uri="{FF2B5EF4-FFF2-40B4-BE49-F238E27FC236}">
                <a16:creationId xmlns:a16="http://schemas.microsoft.com/office/drawing/2014/main" id="{37BD340D-2F6C-45D2-8DD4-1B06286EB60D}"/>
              </a:ext>
            </a:extLst>
          </p:cNvPr>
          <p:cNvPicPr>
            <a:picLocks noChangeAspect="1"/>
          </p:cNvPicPr>
          <p:nvPr/>
        </p:nvPicPr>
        <p:blipFill>
          <a:blip r:embed="rId3"/>
          <a:stretch>
            <a:fillRect/>
          </a:stretch>
        </p:blipFill>
        <p:spPr>
          <a:xfrm>
            <a:off x="7046849" y="1804054"/>
            <a:ext cx="4887832" cy="3260185"/>
          </a:xfrm>
          <a:prstGeom prst="rect">
            <a:avLst/>
          </a:prstGeom>
        </p:spPr>
      </p:pic>
      <p:pic>
        <p:nvPicPr>
          <p:cNvPr id="6" name="Picture 5">
            <a:extLst>
              <a:ext uri="{FF2B5EF4-FFF2-40B4-BE49-F238E27FC236}">
                <a16:creationId xmlns:a16="http://schemas.microsoft.com/office/drawing/2014/main" id="{66E09146-3DB9-4158-A7E5-CC71D2F8E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4215499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4237983"/>
            <a:ext cx="4233140" cy="751039"/>
          </a:xfrm>
        </p:spPr>
        <p:txBody>
          <a:bodyPr/>
          <a:lstStyle/>
          <a:p>
            <a:r>
              <a:rPr lang="en-US" sz="4000" dirty="0"/>
              <a:t>Specialty LFD</a:t>
            </a:r>
          </a:p>
        </p:txBody>
      </p:sp>
    </p:spTree>
    <p:extLst>
      <p:ext uri="{BB962C8B-B14F-4D97-AF65-F5344CB8AC3E}">
        <p14:creationId xmlns:p14="http://schemas.microsoft.com/office/powerpoint/2010/main" val="2890194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0" indent="0">
              <a:buNone/>
            </a:pPr>
            <a:r>
              <a:rPr lang="en-US" sz="1867" b="1" dirty="0">
                <a:solidFill>
                  <a:srgbClr val="007AC2"/>
                </a:solidFill>
              </a:rPr>
              <a:t>SH37F (37”)</a:t>
            </a:r>
          </a:p>
          <a:p>
            <a:pPr marL="0" indent="0">
              <a:buNone/>
            </a:pPr>
            <a:r>
              <a:rPr lang="en-US" sz="1867" dirty="0"/>
              <a:t>Ultra-wide format stretch LFD for digital signage.</a:t>
            </a:r>
          </a:p>
          <a:p>
            <a:pPr marL="0" indent="0">
              <a:buNone/>
            </a:pPr>
            <a:endParaRPr lang="en-US" sz="1867" dirty="0"/>
          </a:p>
          <a:p>
            <a:pPr marL="0" indent="0">
              <a:buNone/>
            </a:pPr>
            <a:r>
              <a:rPr lang="en-US" sz="1867" b="1" dirty="0">
                <a:solidFill>
                  <a:srgbClr val="007AC2"/>
                </a:solidFill>
              </a:rPr>
              <a:t>Key Features:</a:t>
            </a:r>
          </a:p>
          <a:p>
            <a:r>
              <a:rPr lang="en-US" sz="1867" dirty="0"/>
              <a:t>1920x540 resolution </a:t>
            </a:r>
          </a:p>
          <a:p>
            <a:r>
              <a:rPr lang="en-US" sz="1867" dirty="0">
                <a:solidFill>
                  <a:srgbClr val="007AC2"/>
                </a:solidFill>
              </a:rPr>
              <a:t>Stretch form factor</a:t>
            </a:r>
          </a:p>
          <a:p>
            <a:r>
              <a:rPr lang="en-US" sz="1867" dirty="0"/>
              <a:t>700nit slim direct lit 24/7 LED LFD</a:t>
            </a:r>
          </a:p>
          <a:p>
            <a:r>
              <a:rPr lang="en-US" sz="1867" dirty="0"/>
              <a:t>12mm (T/B), 5.7mm(L/R) bezel width</a:t>
            </a:r>
          </a:p>
          <a:p>
            <a:r>
              <a:rPr lang="en-US" sz="1867" dirty="0">
                <a:solidFill>
                  <a:srgbClr val="007AC2"/>
                </a:solidFill>
              </a:rPr>
              <a:t>SSSP 3.0 / S3 Player (SoC) onboard</a:t>
            </a:r>
          </a:p>
          <a:p>
            <a:r>
              <a:rPr lang="en-US" sz="1867" dirty="0">
                <a:solidFill>
                  <a:srgbClr val="007AC2"/>
                </a:solidFill>
              </a:rPr>
              <a:t>Wi-Fi onboard</a:t>
            </a:r>
          </a:p>
        </p:txBody>
      </p:sp>
      <p:sp>
        <p:nvSpPr>
          <p:cNvPr id="2" name="Title 1"/>
          <p:cNvSpPr>
            <a:spLocks noGrp="1"/>
          </p:cNvSpPr>
          <p:nvPr>
            <p:ph type="title"/>
          </p:nvPr>
        </p:nvSpPr>
        <p:spPr/>
        <p:txBody>
          <a:bodyPr/>
          <a:lstStyle/>
          <a:p>
            <a:r>
              <a:rPr lang="en-US" dirty="0"/>
              <a:t>SHF Series</a:t>
            </a:r>
          </a:p>
        </p:txBody>
      </p:sp>
      <p:pic>
        <p:nvPicPr>
          <p:cNvPr id="4" name="Picture 3"/>
          <p:cNvPicPr>
            <a:picLocks noChangeAspect="1"/>
          </p:cNvPicPr>
          <p:nvPr/>
        </p:nvPicPr>
        <p:blipFill>
          <a:blip r:embed="rId3"/>
          <a:stretch>
            <a:fillRect/>
          </a:stretch>
        </p:blipFill>
        <p:spPr>
          <a:xfrm>
            <a:off x="6400801" y="2871293"/>
            <a:ext cx="5173529" cy="3199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9730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4237983"/>
            <a:ext cx="4233140" cy="751039"/>
          </a:xfrm>
        </p:spPr>
        <p:txBody>
          <a:bodyPr/>
          <a:lstStyle/>
          <a:p>
            <a:r>
              <a:rPr lang="en-US" sz="4000" dirty="0"/>
              <a:t>LFD Accessories</a:t>
            </a:r>
          </a:p>
        </p:txBody>
      </p:sp>
    </p:spTree>
    <p:extLst>
      <p:ext uri="{BB962C8B-B14F-4D97-AF65-F5344CB8AC3E}">
        <p14:creationId xmlns:p14="http://schemas.microsoft.com/office/powerpoint/2010/main" val="294123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73183" y="901931"/>
            <a:ext cx="7610103" cy="5444836"/>
          </a:xfrm>
        </p:spPr>
        <p:txBody>
          <a:bodyPr>
            <a:noAutofit/>
          </a:bodyPr>
          <a:lstStyle/>
          <a:p>
            <a:r>
              <a:rPr lang="en-US" sz="1800" b="1" dirty="0">
                <a:solidFill>
                  <a:srgbClr val="007AC2"/>
                </a:solidFill>
              </a:rPr>
              <a:t>Top display brand in the world</a:t>
            </a:r>
          </a:p>
          <a:p>
            <a:r>
              <a:rPr lang="en-US" sz="1800" dirty="0"/>
              <a:t>Fully integrated manufacturer</a:t>
            </a:r>
          </a:p>
          <a:p>
            <a:r>
              <a:rPr lang="en-US" sz="1800" dirty="0"/>
              <a:t>Most complete product line up, from cost-effective to premium</a:t>
            </a:r>
          </a:p>
          <a:p>
            <a:r>
              <a:rPr lang="en-US" sz="1800" dirty="0"/>
              <a:t>Best image quality</a:t>
            </a:r>
          </a:p>
          <a:p>
            <a:r>
              <a:rPr lang="en-US" sz="1800" dirty="0"/>
              <a:t>High brightness, outdoor, and 24/7 options</a:t>
            </a:r>
          </a:p>
          <a:p>
            <a:r>
              <a:rPr lang="en-US" sz="1800" dirty="0"/>
              <a:t>Thinnest LCD bezels</a:t>
            </a:r>
          </a:p>
          <a:p>
            <a:r>
              <a:rPr lang="en-US" sz="1800" dirty="0"/>
              <a:t>All-in-one digital signage solutions with SoC</a:t>
            </a:r>
          </a:p>
          <a:p>
            <a:r>
              <a:rPr lang="en-US" sz="1800" dirty="0"/>
              <a:t>3</a:t>
            </a:r>
            <a:r>
              <a:rPr lang="en-US" sz="1800" baseline="30000" dirty="0"/>
              <a:t>rd</a:t>
            </a:r>
            <a:r>
              <a:rPr lang="en-US" sz="1800" dirty="0"/>
              <a:t> party digital signage application support (SSSP)</a:t>
            </a:r>
          </a:p>
          <a:p>
            <a:r>
              <a:rPr lang="en-US" sz="1800" dirty="0"/>
              <a:t>Turnkey MagicInfo digital signage</a:t>
            </a:r>
          </a:p>
          <a:p>
            <a:r>
              <a:rPr lang="en-US" sz="1800" dirty="0"/>
              <a:t>Advanced videowall solutions</a:t>
            </a:r>
          </a:p>
          <a:p>
            <a:r>
              <a:rPr lang="en-US" sz="1800" dirty="0"/>
              <a:t>Integrated interactive solutions</a:t>
            </a:r>
          </a:p>
          <a:p>
            <a:r>
              <a:rPr lang="en-US" sz="1800" dirty="0"/>
              <a:t>Comprehensive support and warranty programs</a:t>
            </a:r>
          </a:p>
          <a:p>
            <a:r>
              <a:rPr lang="en-US" sz="1800" dirty="0"/>
              <a:t>Channel-only focus for distributors and resellers</a:t>
            </a:r>
          </a:p>
          <a:p>
            <a:r>
              <a:rPr lang="en-US" sz="1800" dirty="0"/>
              <a:t>Broadest range of reseller partners for end users</a:t>
            </a:r>
          </a:p>
        </p:txBody>
      </p:sp>
      <p:sp>
        <p:nvSpPr>
          <p:cNvPr id="4" name="Title 3"/>
          <p:cNvSpPr>
            <a:spLocks noGrp="1"/>
          </p:cNvSpPr>
          <p:nvPr>
            <p:ph type="title"/>
          </p:nvPr>
        </p:nvSpPr>
        <p:spPr/>
        <p:txBody>
          <a:bodyPr>
            <a:normAutofit/>
          </a:bodyPr>
          <a:lstStyle/>
          <a:p>
            <a:r>
              <a:rPr lang="en-US" dirty="0"/>
              <a:t>Why Choose Samsung?</a:t>
            </a:r>
          </a:p>
        </p:txBody>
      </p:sp>
      <p:pic>
        <p:nvPicPr>
          <p:cNvPr id="3074" name="Picture 2" descr="http://csironewsblog.files.wordpress.com/2013/02/innov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1216"/>
          <a:stretch/>
        </p:blipFill>
        <p:spPr bwMode="auto">
          <a:xfrm>
            <a:off x="8262259" y="1687118"/>
            <a:ext cx="3600737" cy="348376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401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quarter" idx="13"/>
          </p:nvPr>
        </p:nvSpPr>
        <p:spPr>
          <a:xfrm>
            <a:off x="173184" y="901931"/>
            <a:ext cx="5844307" cy="5444836"/>
          </a:xfrm>
        </p:spPr>
        <p:txBody>
          <a:bodyPr>
            <a:normAutofit/>
          </a:bodyPr>
          <a:lstStyle/>
          <a:p>
            <a:r>
              <a:rPr lang="en-US" sz="1800" dirty="0">
                <a:solidFill>
                  <a:srgbClr val="007AC2"/>
                </a:solidFill>
              </a:rPr>
              <a:t>External slim set back box for compatible LFD displays and videowalls.</a:t>
            </a:r>
          </a:p>
          <a:p>
            <a:endParaRPr lang="en-US" sz="1800" dirty="0">
              <a:solidFill>
                <a:schemeClr val="tx2"/>
              </a:solidFill>
            </a:endParaRPr>
          </a:p>
          <a:p>
            <a:r>
              <a:rPr lang="en-US" sz="1800" b="1" dirty="0">
                <a:solidFill>
                  <a:srgbClr val="007AC2"/>
                </a:solidFill>
              </a:rPr>
              <a:t>SBB-SS08NL1</a:t>
            </a:r>
            <a:r>
              <a:rPr lang="en-US" sz="1800" dirty="0">
                <a:solidFill>
                  <a:schemeClr val="tx2"/>
                </a:solidFill>
              </a:rPr>
              <a:t>:</a:t>
            </a:r>
            <a:r>
              <a:rPr lang="en-US" sz="1800" dirty="0"/>
              <a:t> S6 Player (Tizen), SSSP 6.0, 8GB storage, 2x USB</a:t>
            </a:r>
          </a:p>
          <a:p>
            <a:endParaRPr lang="en-US" sz="1800" dirty="0"/>
          </a:p>
          <a:p>
            <a:r>
              <a:rPr lang="en-US" sz="1800" dirty="0"/>
              <a:t>Contains full Samsung SoC for MagicInfo Premium S, capable of 4K UHD</a:t>
            </a:r>
          </a:p>
          <a:p>
            <a:r>
              <a:rPr lang="en-US" sz="1800" dirty="0"/>
              <a:t>Connects to the display or videowall using HDMI cable.</a:t>
            </a:r>
          </a:p>
          <a:p>
            <a:r>
              <a:rPr lang="en-US" sz="1800" dirty="0"/>
              <a:t>Requires second power input.</a:t>
            </a:r>
          </a:p>
          <a:p>
            <a:r>
              <a:rPr lang="en-US" sz="1800" dirty="0"/>
              <a:t>Full IR remote control (with external receiver) and RS232.</a:t>
            </a:r>
          </a:p>
          <a:p>
            <a:r>
              <a:rPr lang="en-US" sz="1800" dirty="0"/>
              <a:t>Wired Ethernet networking ONLY</a:t>
            </a:r>
          </a:p>
          <a:p>
            <a:r>
              <a:rPr lang="en-US" sz="1800" dirty="0"/>
              <a:t>Comes with bracket to attach to the back panel of Samsung LFDs. </a:t>
            </a:r>
          </a:p>
        </p:txBody>
      </p:sp>
      <p:sp>
        <p:nvSpPr>
          <p:cNvPr id="4" name="Title 3"/>
          <p:cNvSpPr>
            <a:spLocks noGrp="1"/>
          </p:cNvSpPr>
          <p:nvPr>
            <p:ph type="title"/>
          </p:nvPr>
        </p:nvSpPr>
        <p:spPr/>
        <p:txBody>
          <a:bodyPr>
            <a:normAutofit/>
          </a:bodyPr>
          <a:lstStyle/>
          <a:p>
            <a:r>
              <a:rPr lang="en-US" dirty="0">
                <a:effectLst>
                  <a:outerShdw blurRad="50800" dist="12700" dir="2700000" algn="tl" rotWithShape="0">
                    <a:prstClr val="black">
                      <a:alpha val="40000"/>
                    </a:prstClr>
                  </a:outerShdw>
                </a:effectLst>
              </a:rPr>
              <a:t>Signage Player Box</a:t>
            </a:r>
            <a:endParaRPr lang="en-US" dirty="0"/>
          </a:p>
        </p:txBody>
      </p:sp>
      <p:pic>
        <p:nvPicPr>
          <p:cNvPr id="3" name="Picture 2" descr="A circuit board&#10;&#10;Description automatically generated">
            <a:extLst>
              <a:ext uri="{FF2B5EF4-FFF2-40B4-BE49-F238E27FC236}">
                <a16:creationId xmlns:a16="http://schemas.microsoft.com/office/drawing/2014/main" id="{73C3DD56-9C76-4CAE-9B14-0178F399925F}"/>
              </a:ext>
            </a:extLst>
          </p:cNvPr>
          <p:cNvPicPr>
            <a:picLocks noChangeAspect="1"/>
          </p:cNvPicPr>
          <p:nvPr/>
        </p:nvPicPr>
        <p:blipFill>
          <a:blip r:embed="rId3"/>
          <a:stretch>
            <a:fillRect/>
          </a:stretch>
        </p:blipFill>
        <p:spPr>
          <a:xfrm>
            <a:off x="6418748" y="1635898"/>
            <a:ext cx="5376615" cy="3586204"/>
          </a:xfrm>
          <a:prstGeom prst="rect">
            <a:avLst/>
          </a:prstGeom>
        </p:spPr>
      </p:pic>
      <p:pic>
        <p:nvPicPr>
          <p:cNvPr id="5" name="Picture 4">
            <a:extLst>
              <a:ext uri="{FF2B5EF4-FFF2-40B4-BE49-F238E27FC236}">
                <a16:creationId xmlns:a16="http://schemas.microsoft.com/office/drawing/2014/main" id="{ACB734FF-B008-47AB-A1A8-4C6BA1B44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3035957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173184" y="901931"/>
            <a:ext cx="6808124" cy="5444836"/>
          </a:xfrm>
        </p:spPr>
        <p:txBody>
          <a:bodyPr/>
          <a:lstStyle/>
          <a:p>
            <a:r>
              <a:rPr lang="en-US" sz="1800" b="1" dirty="0">
                <a:solidFill>
                  <a:srgbClr val="007AC2"/>
                </a:solidFill>
              </a:rPr>
              <a:t>TSI Touch provides optional touch screen overlay solutions, which allow for a high accuracy interactive experience. </a:t>
            </a:r>
          </a:p>
          <a:p>
            <a:endParaRPr lang="en-US" sz="1800" dirty="0"/>
          </a:p>
          <a:p>
            <a:r>
              <a:rPr lang="en-US" sz="1800" b="1" dirty="0">
                <a:solidFill>
                  <a:srgbClr val="007AC2"/>
                </a:solidFill>
              </a:rPr>
              <a:t>Multi-Touch</a:t>
            </a:r>
            <a:r>
              <a:rPr lang="en-US" sz="1800" dirty="0"/>
              <a:t> - true multi-touch support with up to six simultaneous touch points for all major operating systems</a:t>
            </a:r>
          </a:p>
          <a:p>
            <a:r>
              <a:rPr lang="en-US" sz="1800" b="1" dirty="0">
                <a:solidFill>
                  <a:srgbClr val="007AC2"/>
                </a:solidFill>
              </a:rPr>
              <a:t>Ultra-Fast Response Time</a:t>
            </a:r>
            <a:r>
              <a:rPr lang="en-US" sz="1800" dirty="0"/>
              <a:t> - allows for split second reactions between touch point and screen</a:t>
            </a:r>
          </a:p>
          <a:p>
            <a:r>
              <a:rPr lang="en-US" sz="1800" b="1" dirty="0">
                <a:solidFill>
                  <a:srgbClr val="007AC2"/>
                </a:solidFill>
              </a:rPr>
              <a:t>Superior Design</a:t>
            </a:r>
            <a:r>
              <a:rPr lang="en-US" sz="1800" dirty="0"/>
              <a:t> - full steel chassis combined with anti-reflective tempered glass provides additional protection to the LCD panel</a:t>
            </a:r>
          </a:p>
          <a:p>
            <a:r>
              <a:rPr lang="en-US" sz="1800" b="1" dirty="0">
                <a:solidFill>
                  <a:srgbClr val="007AC2"/>
                </a:solidFill>
              </a:rPr>
              <a:t>Easy Integration </a:t>
            </a:r>
            <a:r>
              <a:rPr lang="en-US" sz="1800" dirty="0"/>
              <a:t>- unrivaled simplicity makes installation easier and faster</a:t>
            </a:r>
          </a:p>
          <a:p>
            <a:r>
              <a:rPr lang="en-US" sz="1800" b="1" dirty="0">
                <a:solidFill>
                  <a:srgbClr val="007AC2"/>
                </a:solidFill>
              </a:rPr>
              <a:t>HID Compliant </a:t>
            </a:r>
            <a:r>
              <a:rPr lang="en-US" sz="1800" dirty="0"/>
              <a:t>- maximum compatibly with numerous operating systems, plug-and-play</a:t>
            </a:r>
          </a:p>
          <a:p>
            <a:r>
              <a:rPr lang="en-US" sz="1800" b="1" dirty="0">
                <a:solidFill>
                  <a:srgbClr val="007AC2"/>
                </a:solidFill>
              </a:rPr>
              <a:t>Customizable</a:t>
            </a:r>
            <a:r>
              <a:rPr lang="en-US" sz="1800" dirty="0"/>
              <a:t> - custom colors and silk screening available </a:t>
            </a:r>
          </a:p>
          <a:p>
            <a:endParaRPr lang="en-US" sz="1800" dirty="0"/>
          </a:p>
        </p:txBody>
      </p:sp>
      <p:sp>
        <p:nvSpPr>
          <p:cNvPr id="2" name="Title 1"/>
          <p:cNvSpPr>
            <a:spLocks noGrp="1"/>
          </p:cNvSpPr>
          <p:nvPr>
            <p:ph type="title"/>
          </p:nvPr>
        </p:nvSpPr>
        <p:spPr/>
        <p:txBody>
          <a:bodyPr/>
          <a:lstStyle/>
          <a:p>
            <a:r>
              <a:rPr lang="en-US" dirty="0"/>
              <a:t>Optional Touch Overlays – TSi Touch</a:t>
            </a:r>
          </a:p>
        </p:txBody>
      </p:sp>
      <p:pic>
        <p:nvPicPr>
          <p:cNvPr id="9218" name="Picture 2" descr="http://www.tsitouch.com/images/stories/virtuemart/product/samsung-d-series-overlay-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446" y="1332163"/>
            <a:ext cx="3958057" cy="35192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tsitouch.com/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273" y="4953000"/>
            <a:ext cx="19304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016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Touch Overlays – TSi Touch</a:t>
            </a:r>
          </a:p>
        </p:txBody>
      </p:sp>
      <p:pic>
        <p:nvPicPr>
          <p:cNvPr id="8" name="Picture 7">
            <a:extLst>
              <a:ext uri="{FF2B5EF4-FFF2-40B4-BE49-F238E27FC236}">
                <a16:creationId xmlns:a16="http://schemas.microsoft.com/office/drawing/2014/main" id="{9BA835B3-D81B-41DB-B874-99D1B4055B0F}"/>
              </a:ext>
            </a:extLst>
          </p:cNvPr>
          <p:cNvPicPr>
            <a:picLocks noChangeAspect="1"/>
          </p:cNvPicPr>
          <p:nvPr/>
        </p:nvPicPr>
        <p:blipFill>
          <a:blip r:embed="rId2"/>
          <a:stretch>
            <a:fillRect/>
          </a:stretch>
        </p:blipFill>
        <p:spPr>
          <a:xfrm>
            <a:off x="2209800" y="760419"/>
            <a:ext cx="7772401" cy="6097581"/>
          </a:xfrm>
          <a:prstGeom prst="rect">
            <a:avLst/>
          </a:prstGeom>
        </p:spPr>
      </p:pic>
    </p:spTree>
    <p:extLst>
      <p:ext uri="{BB962C8B-B14F-4D97-AF65-F5344CB8AC3E}">
        <p14:creationId xmlns:p14="http://schemas.microsoft.com/office/powerpoint/2010/main" val="1340047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4237983"/>
            <a:ext cx="4233140" cy="751039"/>
          </a:xfrm>
        </p:spPr>
        <p:txBody>
          <a:bodyPr/>
          <a:lstStyle/>
          <a:p>
            <a:r>
              <a:rPr lang="en-US" sz="4000" dirty="0"/>
              <a:t>LFD Features</a:t>
            </a:r>
          </a:p>
        </p:txBody>
      </p:sp>
    </p:spTree>
    <p:extLst>
      <p:ext uri="{BB962C8B-B14F-4D97-AF65-F5344CB8AC3E}">
        <p14:creationId xmlns:p14="http://schemas.microsoft.com/office/powerpoint/2010/main" val="1015571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6E189-FA6D-44B4-9338-A8CA68E7A73F}"/>
              </a:ext>
            </a:extLst>
          </p:cNvPr>
          <p:cNvSpPr>
            <a:spLocks noGrp="1"/>
          </p:cNvSpPr>
          <p:nvPr>
            <p:ph type="title"/>
          </p:nvPr>
        </p:nvSpPr>
        <p:spPr/>
        <p:txBody>
          <a:bodyPr/>
          <a:lstStyle/>
          <a:p>
            <a:r>
              <a:rPr lang="en-US" dirty="0"/>
              <a:t>Dynamic Crystal Color</a:t>
            </a:r>
          </a:p>
        </p:txBody>
      </p:sp>
      <p:sp>
        <p:nvSpPr>
          <p:cNvPr id="13" name="Content Placeholder 12">
            <a:extLst>
              <a:ext uri="{FF2B5EF4-FFF2-40B4-BE49-F238E27FC236}">
                <a16:creationId xmlns:a16="http://schemas.microsoft.com/office/drawing/2014/main" id="{97D7E362-3CE1-41C1-9D04-17901659EC32}"/>
              </a:ext>
            </a:extLst>
          </p:cNvPr>
          <p:cNvSpPr>
            <a:spLocks noGrp="1"/>
          </p:cNvSpPr>
          <p:nvPr>
            <p:ph sz="quarter" idx="13"/>
          </p:nvPr>
        </p:nvSpPr>
        <p:spPr>
          <a:xfrm>
            <a:off x="173183" y="901931"/>
            <a:ext cx="5654961" cy="5444836"/>
          </a:xfrm>
        </p:spPr>
        <p:txBody>
          <a:bodyPr/>
          <a:lstStyle/>
          <a:p>
            <a:r>
              <a:rPr lang="en-US" sz="1800" dirty="0"/>
              <a:t>Experience crystal clear, lifelike color with up to a billion shades of color—64 times more than conventional UHD displays. QBR, QER, and QMR Series displays deliver picture-perfect results virtually every time, so you can see every color in a rainbow or every shade in a spectacular sunset.</a:t>
            </a:r>
          </a:p>
          <a:p>
            <a:r>
              <a:rPr lang="en-US" sz="1800" dirty="0"/>
              <a:t>Experience superior brightness, greater detail in blacks, and authentic color with HDR powered by HDR 10+.</a:t>
            </a:r>
          </a:p>
        </p:txBody>
      </p:sp>
      <p:pic>
        <p:nvPicPr>
          <p:cNvPr id="14" name="Picture 13">
            <a:extLst>
              <a:ext uri="{FF2B5EF4-FFF2-40B4-BE49-F238E27FC236}">
                <a16:creationId xmlns:a16="http://schemas.microsoft.com/office/drawing/2014/main" id="{74BAFDFE-0E92-4411-9C2F-A0B7E5E99BC8}"/>
              </a:ext>
            </a:extLst>
          </p:cNvPr>
          <p:cNvPicPr>
            <a:picLocks noChangeAspect="1"/>
          </p:cNvPicPr>
          <p:nvPr/>
        </p:nvPicPr>
        <p:blipFill>
          <a:blip r:embed="rId2"/>
          <a:stretch>
            <a:fillRect/>
          </a:stretch>
        </p:blipFill>
        <p:spPr>
          <a:xfrm>
            <a:off x="6024758" y="1493420"/>
            <a:ext cx="5994058" cy="3871161"/>
          </a:xfrm>
          <a:prstGeom prst="rect">
            <a:avLst/>
          </a:prstGeom>
        </p:spPr>
      </p:pic>
    </p:spTree>
    <p:extLst>
      <p:ext uri="{BB962C8B-B14F-4D97-AF65-F5344CB8AC3E}">
        <p14:creationId xmlns:p14="http://schemas.microsoft.com/office/powerpoint/2010/main" val="2050913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C84D1-C7B8-47E8-8B84-DDD2EFF5C071}"/>
              </a:ext>
            </a:extLst>
          </p:cNvPr>
          <p:cNvSpPr>
            <a:spLocks noGrp="1"/>
          </p:cNvSpPr>
          <p:nvPr>
            <p:ph sz="quarter" idx="13"/>
          </p:nvPr>
        </p:nvSpPr>
        <p:spPr/>
        <p:txBody>
          <a:bodyPr/>
          <a:lstStyle/>
          <a:p>
            <a:r>
              <a:rPr lang="en-US" sz="1800" dirty="0"/>
              <a:t>The QBR and QMR series features an all-new symmetric design simplifying wall mounting and ensuring installation is seamless. The flat back and slim depth will ensure a display that will stand the test of time.</a:t>
            </a:r>
            <a:endParaRPr lang="en-US" sz="1800" b="1" dirty="0">
              <a:solidFill>
                <a:srgbClr val="007AC2"/>
              </a:solidFill>
            </a:endParaRPr>
          </a:p>
        </p:txBody>
      </p:sp>
      <p:sp>
        <p:nvSpPr>
          <p:cNvPr id="4" name="Title 3">
            <a:extLst>
              <a:ext uri="{FF2B5EF4-FFF2-40B4-BE49-F238E27FC236}">
                <a16:creationId xmlns:a16="http://schemas.microsoft.com/office/drawing/2014/main" id="{1E86E189-FA6D-44B4-9338-A8CA68E7A73F}"/>
              </a:ext>
            </a:extLst>
          </p:cNvPr>
          <p:cNvSpPr>
            <a:spLocks noGrp="1"/>
          </p:cNvSpPr>
          <p:nvPr>
            <p:ph type="title"/>
          </p:nvPr>
        </p:nvSpPr>
        <p:spPr/>
        <p:txBody>
          <a:bodyPr/>
          <a:lstStyle/>
          <a:p>
            <a:r>
              <a:rPr lang="en-US" dirty="0"/>
              <a:t>Slim and Symmetrical Design</a:t>
            </a:r>
          </a:p>
        </p:txBody>
      </p:sp>
      <p:pic>
        <p:nvPicPr>
          <p:cNvPr id="5" name="Picture 4">
            <a:extLst>
              <a:ext uri="{FF2B5EF4-FFF2-40B4-BE49-F238E27FC236}">
                <a16:creationId xmlns:a16="http://schemas.microsoft.com/office/drawing/2014/main" id="{E86F745E-A3B7-4F47-B0B3-94568D1369B9}"/>
              </a:ext>
            </a:extLst>
          </p:cNvPr>
          <p:cNvPicPr>
            <a:picLocks noChangeAspect="1"/>
          </p:cNvPicPr>
          <p:nvPr/>
        </p:nvPicPr>
        <p:blipFill>
          <a:blip r:embed="rId2"/>
          <a:stretch>
            <a:fillRect/>
          </a:stretch>
        </p:blipFill>
        <p:spPr>
          <a:xfrm>
            <a:off x="2967469" y="2248537"/>
            <a:ext cx="6257062" cy="4258277"/>
          </a:xfrm>
          <a:prstGeom prst="rect">
            <a:avLst/>
          </a:prstGeom>
        </p:spPr>
      </p:pic>
    </p:spTree>
    <p:extLst>
      <p:ext uri="{BB962C8B-B14F-4D97-AF65-F5344CB8AC3E}">
        <p14:creationId xmlns:p14="http://schemas.microsoft.com/office/powerpoint/2010/main" val="378947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C84D1-C7B8-47E8-8B84-DDD2EFF5C071}"/>
              </a:ext>
            </a:extLst>
          </p:cNvPr>
          <p:cNvSpPr>
            <a:spLocks noGrp="1"/>
          </p:cNvSpPr>
          <p:nvPr>
            <p:ph sz="quarter" idx="13"/>
          </p:nvPr>
        </p:nvSpPr>
        <p:spPr/>
        <p:txBody>
          <a:bodyPr/>
          <a:lstStyle/>
          <a:p>
            <a:r>
              <a:rPr lang="en-US" sz="1800" dirty="0"/>
              <a:t>In a corporate or retail environment, the back of a display is often visible to customers. With the QBR and QMR series’ new cable guide feature, users can tuck messy cables away from view. This allows for a clean and more visually-appealing customer experience.</a:t>
            </a:r>
            <a:endParaRPr lang="en-US" sz="1800" b="1" dirty="0">
              <a:solidFill>
                <a:srgbClr val="007AC2"/>
              </a:solidFill>
            </a:endParaRPr>
          </a:p>
        </p:txBody>
      </p:sp>
      <p:sp>
        <p:nvSpPr>
          <p:cNvPr id="4" name="Title 3">
            <a:extLst>
              <a:ext uri="{FF2B5EF4-FFF2-40B4-BE49-F238E27FC236}">
                <a16:creationId xmlns:a16="http://schemas.microsoft.com/office/drawing/2014/main" id="{1E86E189-FA6D-44B4-9338-A8CA68E7A73F}"/>
              </a:ext>
            </a:extLst>
          </p:cNvPr>
          <p:cNvSpPr>
            <a:spLocks noGrp="1"/>
          </p:cNvSpPr>
          <p:nvPr>
            <p:ph type="title"/>
          </p:nvPr>
        </p:nvSpPr>
        <p:spPr/>
        <p:txBody>
          <a:bodyPr/>
          <a:lstStyle/>
          <a:p>
            <a:r>
              <a:rPr lang="en-US" dirty="0"/>
              <a:t>Clean Cable Management</a:t>
            </a:r>
          </a:p>
        </p:txBody>
      </p:sp>
      <p:pic>
        <p:nvPicPr>
          <p:cNvPr id="2" name="Picture 1">
            <a:extLst>
              <a:ext uri="{FF2B5EF4-FFF2-40B4-BE49-F238E27FC236}">
                <a16:creationId xmlns:a16="http://schemas.microsoft.com/office/drawing/2014/main" id="{D564609B-8C9A-4231-B941-222C85E55A61}"/>
              </a:ext>
            </a:extLst>
          </p:cNvPr>
          <p:cNvPicPr>
            <a:picLocks noChangeAspect="1"/>
          </p:cNvPicPr>
          <p:nvPr/>
        </p:nvPicPr>
        <p:blipFill>
          <a:blip r:embed="rId2"/>
          <a:stretch>
            <a:fillRect/>
          </a:stretch>
        </p:blipFill>
        <p:spPr>
          <a:xfrm>
            <a:off x="1057984" y="2356323"/>
            <a:ext cx="10076033" cy="4408265"/>
          </a:xfrm>
          <a:prstGeom prst="rect">
            <a:avLst/>
          </a:prstGeom>
        </p:spPr>
      </p:pic>
    </p:spTree>
    <p:extLst>
      <p:ext uri="{BB962C8B-B14F-4D97-AF65-F5344CB8AC3E}">
        <p14:creationId xmlns:p14="http://schemas.microsoft.com/office/powerpoint/2010/main" val="3122040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C84D1-C7B8-47E8-8B84-DDD2EFF5C071}"/>
              </a:ext>
            </a:extLst>
          </p:cNvPr>
          <p:cNvSpPr>
            <a:spLocks noGrp="1"/>
          </p:cNvSpPr>
          <p:nvPr>
            <p:ph sz="quarter" idx="13"/>
          </p:nvPr>
        </p:nvSpPr>
        <p:spPr>
          <a:xfrm>
            <a:off x="173183" y="901931"/>
            <a:ext cx="6772561" cy="5444836"/>
          </a:xfrm>
        </p:spPr>
        <p:txBody>
          <a:bodyPr/>
          <a:lstStyle/>
          <a:p>
            <a:r>
              <a:rPr lang="en-US" sz="1800" dirty="0"/>
              <a:t>The QBR and QMR Series are fully compatible with Cisco WebEx® Room Kit products. </a:t>
            </a:r>
          </a:p>
          <a:p>
            <a:r>
              <a:rPr lang="en-US" sz="1800" dirty="0"/>
              <a:t>The Cisco WebEx Room Kit is a powerful video collaboration tool that integrates a camera, codec, speakers and microphones into a single device. </a:t>
            </a:r>
          </a:p>
          <a:p>
            <a:r>
              <a:rPr lang="en-US" sz="1800" b="1" dirty="0">
                <a:solidFill>
                  <a:srgbClr val="007AC2"/>
                </a:solidFill>
              </a:rPr>
              <a:t>Combined with Samsung’s displays, you get a powerful conferencing solution for your business.</a:t>
            </a:r>
          </a:p>
        </p:txBody>
      </p:sp>
      <p:sp>
        <p:nvSpPr>
          <p:cNvPr id="4" name="Title 3">
            <a:extLst>
              <a:ext uri="{FF2B5EF4-FFF2-40B4-BE49-F238E27FC236}">
                <a16:creationId xmlns:a16="http://schemas.microsoft.com/office/drawing/2014/main" id="{1E86E189-FA6D-44B4-9338-A8CA68E7A73F}"/>
              </a:ext>
            </a:extLst>
          </p:cNvPr>
          <p:cNvSpPr>
            <a:spLocks noGrp="1"/>
          </p:cNvSpPr>
          <p:nvPr>
            <p:ph type="title"/>
          </p:nvPr>
        </p:nvSpPr>
        <p:spPr/>
        <p:txBody>
          <a:bodyPr/>
          <a:lstStyle/>
          <a:p>
            <a:r>
              <a:rPr lang="en-US" dirty="0"/>
              <a:t>Cisco Certified Compatible Display</a:t>
            </a:r>
          </a:p>
        </p:txBody>
      </p:sp>
      <p:pic>
        <p:nvPicPr>
          <p:cNvPr id="7" name="Picture 6">
            <a:extLst>
              <a:ext uri="{FF2B5EF4-FFF2-40B4-BE49-F238E27FC236}">
                <a16:creationId xmlns:a16="http://schemas.microsoft.com/office/drawing/2014/main" id="{F4640709-5711-431E-B863-8C7E3D2156A9}"/>
              </a:ext>
            </a:extLst>
          </p:cNvPr>
          <p:cNvPicPr>
            <a:picLocks noChangeAspect="1"/>
          </p:cNvPicPr>
          <p:nvPr/>
        </p:nvPicPr>
        <p:blipFill>
          <a:blip r:embed="rId2"/>
          <a:stretch>
            <a:fillRect/>
          </a:stretch>
        </p:blipFill>
        <p:spPr>
          <a:xfrm>
            <a:off x="7355026" y="866583"/>
            <a:ext cx="3947400" cy="5124834"/>
          </a:xfrm>
          <a:prstGeom prst="rect">
            <a:avLst/>
          </a:prstGeom>
        </p:spPr>
      </p:pic>
    </p:spTree>
    <p:extLst>
      <p:ext uri="{BB962C8B-B14F-4D97-AF65-F5344CB8AC3E}">
        <p14:creationId xmlns:p14="http://schemas.microsoft.com/office/powerpoint/2010/main" val="667919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1800" dirty="0"/>
              <a:t>Samsung's SMART Signage Platform and the embedded MagicINFO Player, backed by the powerful Tizen operating system, boosts your displays' overall performance through System-on-Chip (SoC) technology and allows for easy content management and playback, without the need for an external set-back box or PC.</a:t>
            </a:r>
          </a:p>
        </p:txBody>
      </p:sp>
      <p:sp>
        <p:nvSpPr>
          <p:cNvPr id="5" name="Title 4"/>
          <p:cNvSpPr>
            <a:spLocks noGrp="1"/>
          </p:cNvSpPr>
          <p:nvPr>
            <p:ph type="title"/>
          </p:nvPr>
        </p:nvSpPr>
        <p:spPr/>
        <p:txBody>
          <a:bodyPr>
            <a:normAutofit fontScale="90000"/>
          </a:bodyPr>
          <a:lstStyle/>
          <a:p>
            <a:r>
              <a:rPr lang="en-US" dirty="0"/>
              <a:t>Powerful, All-in-one Digital Signage Solution</a:t>
            </a:r>
            <a:endParaRPr lang="en-US" dirty="0">
              <a:effectLst>
                <a:outerShdw blurRad="50800" dist="12700" dir="5400000" algn="ctr" rotWithShape="0">
                  <a:srgbClr val="000000">
                    <a:alpha val="43137"/>
                  </a:srgbClr>
                </a:outerShdw>
              </a:effectLst>
            </a:endParaRPr>
          </a:p>
        </p:txBody>
      </p:sp>
      <p:grpSp>
        <p:nvGrpSpPr>
          <p:cNvPr id="7" name="Group 6">
            <a:extLst>
              <a:ext uri="{FF2B5EF4-FFF2-40B4-BE49-F238E27FC236}">
                <a16:creationId xmlns:a16="http://schemas.microsoft.com/office/drawing/2014/main" id="{A86CDD1C-E5E7-4911-B45C-1521C68AF542}"/>
              </a:ext>
            </a:extLst>
          </p:cNvPr>
          <p:cNvGrpSpPr/>
          <p:nvPr/>
        </p:nvGrpSpPr>
        <p:grpSpPr>
          <a:xfrm>
            <a:off x="2016320" y="2392684"/>
            <a:ext cx="8159361" cy="3946976"/>
            <a:chOff x="1515726" y="2392684"/>
            <a:chExt cx="8159361" cy="3946976"/>
          </a:xfrm>
        </p:grpSpPr>
        <p:grpSp>
          <p:nvGrpSpPr>
            <p:cNvPr id="6" name="Group 5">
              <a:extLst>
                <a:ext uri="{FF2B5EF4-FFF2-40B4-BE49-F238E27FC236}">
                  <a16:creationId xmlns:a16="http://schemas.microsoft.com/office/drawing/2014/main" id="{D08006C9-C58D-49B3-80B7-D6476D14E490}"/>
                </a:ext>
              </a:extLst>
            </p:cNvPr>
            <p:cNvGrpSpPr/>
            <p:nvPr/>
          </p:nvGrpSpPr>
          <p:grpSpPr>
            <a:xfrm>
              <a:off x="6240169" y="2392684"/>
              <a:ext cx="3434918" cy="3946976"/>
              <a:chOff x="8161337" y="2180247"/>
              <a:chExt cx="3434918" cy="3946976"/>
            </a:xfrm>
          </p:grpSpPr>
          <p:sp>
            <p:nvSpPr>
              <p:cNvPr id="10" name="Rectangle 3"/>
              <p:cNvSpPr>
                <a:spLocks/>
              </p:cNvSpPr>
              <p:nvPr/>
            </p:nvSpPr>
            <p:spPr bwMode="auto">
              <a:xfrm>
                <a:off x="8161338" y="2180247"/>
                <a:ext cx="2114551" cy="402908"/>
              </a:xfrm>
              <a:prstGeom prst="rect">
                <a:avLst/>
              </a:prstGeom>
              <a:noFill/>
              <a:ln w="12700">
                <a:noFill/>
                <a:miter lim="800000"/>
                <a:headEnd/>
                <a:tailEnd/>
              </a:ln>
            </p:spPr>
            <p:txBody>
              <a:bodyPr lIns="0" tIns="0" rIns="0" bIns="0"/>
              <a:lstStyle/>
              <a:p>
                <a:pPr algn="l"/>
                <a:r>
                  <a:rPr lang="en-US" altLang="ko-KR" sz="2400" b="1" dirty="0">
                    <a:solidFill>
                      <a:srgbClr val="007AC2"/>
                    </a:solidFill>
                    <a:latin typeface="Century Gothic" panose="020B0502020202020204" pitchFamily="34" charset="0"/>
                    <a:ea typeface="굴림" charset="-127"/>
                    <a:cs typeface="Arial" pitchFamily="34" charset="0"/>
                    <a:sym typeface="Samsung Imagination Modern" charset="0"/>
                  </a:rPr>
                  <a:t>CPU</a:t>
                </a:r>
              </a:p>
            </p:txBody>
          </p:sp>
          <p:sp>
            <p:nvSpPr>
              <p:cNvPr id="11" name="Rectangle 4"/>
              <p:cNvSpPr>
                <a:spLocks/>
              </p:cNvSpPr>
              <p:nvPr/>
            </p:nvSpPr>
            <p:spPr bwMode="auto">
              <a:xfrm>
                <a:off x="8161337" y="3273453"/>
                <a:ext cx="2293144" cy="471488"/>
              </a:xfrm>
              <a:prstGeom prst="rect">
                <a:avLst/>
              </a:prstGeom>
              <a:noFill/>
              <a:ln w="12700">
                <a:noFill/>
                <a:miter lim="800000"/>
                <a:headEnd/>
                <a:tailEnd/>
              </a:ln>
            </p:spPr>
            <p:txBody>
              <a:bodyPr lIns="0" tIns="0" rIns="0" bIns="0"/>
              <a:lstStyle/>
              <a:p>
                <a:r>
                  <a:rPr lang="en-US" altLang="ko-KR" sz="2400" b="1" dirty="0">
                    <a:solidFill>
                      <a:srgbClr val="007AC2"/>
                    </a:solidFill>
                    <a:latin typeface="Century Gothic" panose="020B0502020202020204" pitchFamily="34" charset="0"/>
                    <a:ea typeface="굴림" charset="-127"/>
                    <a:cs typeface="Arial" pitchFamily="34" charset="0"/>
                    <a:sym typeface="Samsung Imagination Modern" charset="0"/>
                  </a:rPr>
                  <a:t>Memory</a:t>
                </a:r>
              </a:p>
              <a:p>
                <a:r>
                  <a:rPr lang="en-US" altLang="ko-KR" sz="1400" dirty="0">
                    <a:latin typeface="Century Gothic" panose="020B0502020202020204" pitchFamily="34" charset="0"/>
                    <a:ea typeface="굴림" charset="-127"/>
                    <a:sym typeface="Samsung Imagination Modern" charset="0"/>
                  </a:rPr>
                  <a:t>1.5GB DDR3 (S3)</a:t>
                </a:r>
              </a:p>
              <a:p>
                <a:r>
                  <a:rPr lang="en-US" altLang="ko-KR" sz="1400" dirty="0">
                    <a:latin typeface="Century Gothic" panose="020B0502020202020204" pitchFamily="34" charset="0"/>
                    <a:ea typeface="굴림" charset="-127"/>
                    <a:sym typeface="Samsung Imagination Modern" charset="0"/>
                  </a:rPr>
                  <a:t>2.5GB DDR3 (S4)</a:t>
                </a:r>
              </a:p>
              <a:p>
                <a:r>
                  <a:rPr lang="en-US" altLang="ko-KR" sz="1400" dirty="0">
                    <a:latin typeface="Century Gothic" panose="020B0502020202020204" pitchFamily="34" charset="0"/>
                    <a:ea typeface="굴림" charset="-127"/>
                    <a:sym typeface="Samsung Imagination Modern" charset="0"/>
                  </a:rPr>
                  <a:t>3.0GB DDR3 (S5/S6/S7)</a:t>
                </a:r>
              </a:p>
              <a:p>
                <a:endParaRPr lang="en-US" altLang="ko-KR" sz="1400" dirty="0">
                  <a:latin typeface="Century Gothic" panose="020B0502020202020204" pitchFamily="34" charset="0"/>
                  <a:ea typeface="굴림" charset="-127"/>
                  <a:sym typeface="Samsung Imagination Modern" charset="0"/>
                </a:endParaRPr>
              </a:p>
            </p:txBody>
          </p:sp>
          <p:sp>
            <p:nvSpPr>
              <p:cNvPr id="12" name="Rectangle 5"/>
              <p:cNvSpPr>
                <a:spLocks/>
              </p:cNvSpPr>
              <p:nvPr/>
            </p:nvSpPr>
            <p:spPr bwMode="auto">
              <a:xfrm>
                <a:off x="8161338" y="4490785"/>
                <a:ext cx="3014663" cy="510783"/>
              </a:xfrm>
              <a:prstGeom prst="rect">
                <a:avLst/>
              </a:prstGeom>
              <a:noFill/>
              <a:ln w="12700">
                <a:noFill/>
                <a:miter lim="800000"/>
                <a:headEnd/>
                <a:tailEnd/>
              </a:ln>
            </p:spPr>
            <p:txBody>
              <a:bodyPr lIns="0" tIns="0" rIns="0" bIns="0"/>
              <a:lstStyle/>
              <a:p>
                <a:pPr algn="l"/>
                <a:r>
                  <a:rPr lang="en-US" altLang="ko-KR" sz="2400" b="1" dirty="0">
                    <a:solidFill>
                      <a:srgbClr val="007AC2"/>
                    </a:solidFill>
                    <a:latin typeface="Century Gothic" panose="020B0502020202020204" pitchFamily="34" charset="0"/>
                    <a:ea typeface="굴림" charset="-127"/>
                    <a:cs typeface="Arial" pitchFamily="34" charset="0"/>
                    <a:sym typeface="Samsung Imagination Modern" charset="0"/>
                  </a:rPr>
                  <a:t>Video Processor</a:t>
                </a:r>
              </a:p>
            </p:txBody>
          </p:sp>
          <p:sp>
            <p:nvSpPr>
              <p:cNvPr id="13" name="Rectangle 6"/>
              <p:cNvSpPr>
                <a:spLocks/>
              </p:cNvSpPr>
              <p:nvPr/>
            </p:nvSpPr>
            <p:spPr bwMode="auto">
              <a:xfrm>
                <a:off x="8161338" y="5461001"/>
                <a:ext cx="1807369" cy="428625"/>
              </a:xfrm>
              <a:prstGeom prst="rect">
                <a:avLst/>
              </a:prstGeom>
              <a:noFill/>
              <a:ln w="12700">
                <a:noFill/>
                <a:miter lim="800000"/>
                <a:headEnd/>
                <a:tailEnd/>
              </a:ln>
            </p:spPr>
            <p:txBody>
              <a:bodyPr lIns="0" tIns="0" rIns="0" bIns="0"/>
              <a:lstStyle/>
              <a:p>
                <a:r>
                  <a:rPr lang="en-US" altLang="ko-KR" sz="2400" b="1" dirty="0">
                    <a:solidFill>
                      <a:srgbClr val="007AC2"/>
                    </a:solidFill>
                    <a:latin typeface="Century Gothic" panose="020B0502020202020204" pitchFamily="34" charset="0"/>
                    <a:ea typeface="굴림" charset="-127"/>
                    <a:cs typeface="Arial" pitchFamily="34" charset="0"/>
                    <a:sym typeface="Samsung Imagination Modern" charset="0"/>
                  </a:rPr>
                  <a:t>Storage</a:t>
                </a:r>
              </a:p>
            </p:txBody>
          </p:sp>
          <p:sp>
            <p:nvSpPr>
              <p:cNvPr id="17" name="Rectangle 10"/>
              <p:cNvSpPr>
                <a:spLocks/>
              </p:cNvSpPr>
              <p:nvPr/>
            </p:nvSpPr>
            <p:spPr bwMode="auto">
              <a:xfrm>
                <a:off x="8204202" y="2556386"/>
                <a:ext cx="3392053" cy="646331"/>
              </a:xfrm>
              <a:prstGeom prst="rect">
                <a:avLst/>
              </a:prstGeom>
              <a:noFill/>
              <a:ln w="12700">
                <a:noFill/>
                <a:miter lim="800000"/>
                <a:headEnd/>
                <a:tailEnd/>
              </a:ln>
            </p:spPr>
            <p:txBody>
              <a:bodyPr wrap="square" lIns="0" tIns="0" rIns="0" bIns="0" anchor="ctr">
                <a:spAutoFit/>
              </a:bodyPr>
              <a:lstStyle/>
              <a:p>
                <a:pPr algn="l"/>
                <a:r>
                  <a:rPr lang="en-US" altLang="ko-KR" sz="1400" dirty="0">
                    <a:latin typeface="Century Gothic" panose="020B0502020202020204" pitchFamily="34" charset="0"/>
                    <a:ea typeface="굴림" charset="-127"/>
                    <a:sym typeface="DIN Next LT Pro Condensed" charset="0"/>
                  </a:rPr>
                  <a:t>1GHz Quad Core Processor (S3)</a:t>
                </a:r>
              </a:p>
              <a:p>
                <a:pPr algn="l"/>
                <a:r>
                  <a:rPr lang="en-US" altLang="ko-KR" sz="1400" dirty="0">
                    <a:latin typeface="Century Gothic" panose="020B0502020202020204" pitchFamily="34" charset="0"/>
                    <a:ea typeface="굴림" charset="-127"/>
                    <a:sym typeface="DIN Next LT Pro Condensed" charset="0"/>
                  </a:rPr>
                  <a:t>1.3GHz Quad Core Processor (S4)</a:t>
                </a:r>
              </a:p>
              <a:p>
                <a:pPr algn="l"/>
                <a:r>
                  <a:rPr lang="en-US" altLang="ko-KR" sz="1400" dirty="0">
                    <a:latin typeface="Century Gothic" panose="020B0502020202020204" pitchFamily="34" charset="0"/>
                    <a:ea typeface="굴림" charset="-127"/>
                    <a:sym typeface="DIN Next LT Pro Condensed" charset="0"/>
                  </a:rPr>
                  <a:t>1.7GHz Quad Core Processor (S5/S6/S7)</a:t>
                </a:r>
              </a:p>
            </p:txBody>
          </p:sp>
          <p:sp>
            <p:nvSpPr>
              <p:cNvPr id="18" name="Rectangle 11"/>
              <p:cNvSpPr>
                <a:spLocks/>
              </p:cNvSpPr>
              <p:nvPr/>
            </p:nvSpPr>
            <p:spPr bwMode="auto">
              <a:xfrm>
                <a:off x="8161340" y="4896038"/>
                <a:ext cx="2681585" cy="430887"/>
              </a:xfrm>
              <a:prstGeom prst="rect">
                <a:avLst/>
              </a:prstGeom>
              <a:noFill/>
              <a:ln w="12700">
                <a:noFill/>
                <a:miter lim="800000"/>
                <a:headEnd/>
                <a:tailEnd/>
              </a:ln>
            </p:spPr>
            <p:txBody>
              <a:bodyPr wrap="square" lIns="0" tIns="0" rIns="0" bIns="0" anchor="ctr">
                <a:spAutoFit/>
              </a:bodyPr>
              <a:lstStyle/>
              <a:p>
                <a:pPr algn="l"/>
                <a:r>
                  <a:rPr lang="en-US" altLang="ko-KR" sz="1400" dirty="0">
                    <a:latin typeface="Century Gothic" panose="020B0502020202020204" pitchFamily="34" charset="0"/>
                    <a:ea typeface="굴림" charset="-127"/>
                    <a:sym typeface="DIN Next LT Pro Condensed" charset="0"/>
                  </a:rPr>
                  <a:t>Full Codec, High Performance WMV, MP4, H.264, H.265</a:t>
                </a:r>
              </a:p>
            </p:txBody>
          </p:sp>
          <p:sp>
            <p:nvSpPr>
              <p:cNvPr id="19" name="Rectangle 12"/>
              <p:cNvSpPr>
                <a:spLocks/>
              </p:cNvSpPr>
              <p:nvPr/>
            </p:nvSpPr>
            <p:spPr bwMode="auto">
              <a:xfrm>
                <a:off x="8161339" y="5911779"/>
                <a:ext cx="2769989" cy="215444"/>
              </a:xfrm>
              <a:prstGeom prst="rect">
                <a:avLst/>
              </a:prstGeom>
              <a:noFill/>
              <a:ln w="12700">
                <a:noFill/>
                <a:miter lim="800000"/>
                <a:headEnd/>
                <a:tailEnd/>
              </a:ln>
            </p:spPr>
            <p:txBody>
              <a:bodyPr wrap="none" lIns="0" tIns="0" rIns="0" bIns="0" anchor="ctr">
                <a:spAutoFit/>
              </a:bodyPr>
              <a:lstStyle/>
              <a:p>
                <a:pPr algn="l"/>
                <a:r>
                  <a:rPr lang="en-US" altLang="ko-KR" sz="1400" dirty="0">
                    <a:latin typeface="Century Gothic" panose="020B0502020202020204" pitchFamily="34" charset="0"/>
                    <a:ea typeface="굴림" charset="-127"/>
                    <a:sym typeface="DIN Next LT Pro Condensed" charset="0"/>
                  </a:rPr>
                  <a:t>8GB SSD (4GB Available to User)</a:t>
                </a:r>
              </a:p>
            </p:txBody>
          </p:sp>
        </p:grpSp>
        <p:pic>
          <p:nvPicPr>
            <p:cNvPr id="4" name="Picture 3">
              <a:extLst>
                <a:ext uri="{FF2B5EF4-FFF2-40B4-BE49-F238E27FC236}">
                  <a16:creationId xmlns:a16="http://schemas.microsoft.com/office/drawing/2014/main" id="{01E2ADE4-820E-46ED-A4D4-C1083FC28CAA}"/>
                </a:ext>
              </a:extLst>
            </p:cNvPr>
            <p:cNvPicPr>
              <a:picLocks noChangeAspect="1"/>
            </p:cNvPicPr>
            <p:nvPr/>
          </p:nvPicPr>
          <p:blipFill>
            <a:blip r:embed="rId3"/>
            <a:stretch>
              <a:fillRect/>
            </a:stretch>
          </p:blipFill>
          <p:spPr>
            <a:xfrm>
              <a:off x="1515726" y="2920277"/>
              <a:ext cx="4337685" cy="2891790"/>
            </a:xfrm>
            <a:prstGeom prst="rect">
              <a:avLst/>
            </a:prstGeom>
          </p:spPr>
        </p:pic>
      </p:grpSp>
    </p:spTree>
    <p:extLst>
      <p:ext uri="{BB962C8B-B14F-4D97-AF65-F5344CB8AC3E}">
        <p14:creationId xmlns:p14="http://schemas.microsoft.com/office/powerpoint/2010/main" val="1707208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a:bodyPr>
          <a:lstStyle/>
          <a:p>
            <a:r>
              <a:rPr lang="en-US" sz="1800" dirty="0">
                <a:solidFill>
                  <a:srgbClr val="007AC2"/>
                </a:solidFill>
              </a:rPr>
              <a:t>Samsung SoC equipped commercial LFDs feature built in Wi-Fi capability for easy wireless connectivity.</a:t>
            </a:r>
          </a:p>
          <a:p>
            <a:r>
              <a:rPr lang="en-US" sz="1800" dirty="0"/>
              <a:t>Wi-Fi onboard provides wireless networking for MagicINFO and SSSP applications, as well as IP control of connected panels.</a:t>
            </a:r>
          </a:p>
          <a:p>
            <a:r>
              <a:rPr lang="en-US" sz="1800" dirty="0"/>
              <a:t>Wi-Fi enabled Samsung LFDs integrate Miracast for screen mirroring with compatible mobile devices. </a:t>
            </a:r>
          </a:p>
          <a:p>
            <a:endParaRPr lang="en-US" sz="1800" dirty="0"/>
          </a:p>
        </p:txBody>
      </p:sp>
      <p:sp>
        <p:nvSpPr>
          <p:cNvPr id="4" name="Title 3"/>
          <p:cNvSpPr>
            <a:spLocks noGrp="1"/>
          </p:cNvSpPr>
          <p:nvPr>
            <p:ph type="title"/>
          </p:nvPr>
        </p:nvSpPr>
        <p:spPr/>
        <p:txBody>
          <a:bodyPr>
            <a:normAutofit/>
          </a:bodyPr>
          <a:lstStyle/>
          <a:p>
            <a:r>
              <a:rPr lang="en-US" dirty="0"/>
              <a:t>Integrated Wi-Fi</a:t>
            </a:r>
          </a:p>
        </p:txBody>
      </p:sp>
      <p:grpSp>
        <p:nvGrpSpPr>
          <p:cNvPr id="14" name="Group 13">
            <a:extLst>
              <a:ext uri="{FF2B5EF4-FFF2-40B4-BE49-F238E27FC236}">
                <a16:creationId xmlns:a16="http://schemas.microsoft.com/office/drawing/2014/main" id="{11813CED-B524-482E-89BC-076108197AF8}"/>
              </a:ext>
            </a:extLst>
          </p:cNvPr>
          <p:cNvGrpSpPr/>
          <p:nvPr/>
        </p:nvGrpSpPr>
        <p:grpSpPr>
          <a:xfrm>
            <a:off x="5956298" y="3015306"/>
            <a:ext cx="5408528" cy="3260185"/>
            <a:chOff x="5743860" y="3015306"/>
            <a:chExt cx="5408528" cy="3260185"/>
          </a:xfrm>
        </p:grpSpPr>
        <p:pic>
          <p:nvPicPr>
            <p:cNvPr id="19" name="Picture 18" descr="A river running through a city&#10;&#10;Description automatically generated">
              <a:extLst>
                <a:ext uri="{FF2B5EF4-FFF2-40B4-BE49-F238E27FC236}">
                  <a16:creationId xmlns:a16="http://schemas.microsoft.com/office/drawing/2014/main" id="{A4A56C48-176A-4525-9963-15FB04728D69}"/>
                </a:ext>
              </a:extLst>
            </p:cNvPr>
            <p:cNvPicPr>
              <a:picLocks noChangeAspect="1"/>
            </p:cNvPicPr>
            <p:nvPr/>
          </p:nvPicPr>
          <p:blipFill>
            <a:blip r:embed="rId3"/>
            <a:stretch>
              <a:fillRect/>
            </a:stretch>
          </p:blipFill>
          <p:spPr>
            <a:xfrm>
              <a:off x="6264556" y="3015306"/>
              <a:ext cx="4887832" cy="3260185"/>
            </a:xfrm>
            <a:prstGeom prst="rect">
              <a:avLst/>
            </a:prstGeom>
          </p:spPr>
        </p:pic>
        <p:pic>
          <p:nvPicPr>
            <p:cNvPr id="6" name="그림 29" descr="wireless.png"/>
            <p:cNvPicPr>
              <a:picLocks noChangeAspect="1"/>
            </p:cNvPicPr>
            <p:nvPr/>
          </p:nvPicPr>
          <p:blipFill>
            <a:blip r:embed="rId4" cstate="print"/>
            <a:stretch>
              <a:fillRect/>
            </a:stretch>
          </p:blipFill>
          <p:spPr>
            <a:xfrm rot="19147982">
              <a:off x="5743860" y="3117135"/>
              <a:ext cx="1557980" cy="1438129"/>
            </a:xfrm>
            <a:prstGeom prst="rect">
              <a:avLst/>
            </a:prstGeom>
          </p:spPr>
        </p:pic>
      </p:grpSp>
      <p:grpSp>
        <p:nvGrpSpPr>
          <p:cNvPr id="12" name="Group 11">
            <a:extLst>
              <a:ext uri="{FF2B5EF4-FFF2-40B4-BE49-F238E27FC236}">
                <a16:creationId xmlns:a16="http://schemas.microsoft.com/office/drawing/2014/main" id="{E4A0519B-0C4B-4CF7-9720-2E2BE05A17C3}"/>
              </a:ext>
            </a:extLst>
          </p:cNvPr>
          <p:cNvGrpSpPr/>
          <p:nvPr/>
        </p:nvGrpSpPr>
        <p:grpSpPr>
          <a:xfrm>
            <a:off x="835782" y="4645399"/>
            <a:ext cx="5304102" cy="1811245"/>
            <a:chOff x="711089" y="4640781"/>
            <a:chExt cx="5304102" cy="1811245"/>
          </a:xfrm>
        </p:grpSpPr>
        <p:pic>
          <p:nvPicPr>
            <p:cNvPr id="3" name="Picture 2" descr="A picture containing light, traffic&#10;&#10;Description automatically generated">
              <a:extLst>
                <a:ext uri="{FF2B5EF4-FFF2-40B4-BE49-F238E27FC236}">
                  <a16:creationId xmlns:a16="http://schemas.microsoft.com/office/drawing/2014/main" id="{62D130AD-11B9-4851-81F7-C122AB4F14C7}"/>
                </a:ext>
              </a:extLst>
            </p:cNvPr>
            <p:cNvPicPr>
              <a:picLocks noChangeAspect="1"/>
            </p:cNvPicPr>
            <p:nvPr/>
          </p:nvPicPr>
          <p:blipFill rotWithShape="1">
            <a:blip r:embed="rId5"/>
            <a:srcRect l="23005" r="23086"/>
            <a:stretch/>
          </p:blipFill>
          <p:spPr>
            <a:xfrm>
              <a:off x="711089" y="4929668"/>
              <a:ext cx="669373" cy="1233471"/>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DA70E89F-652A-4915-93C4-90A7265CFC88}"/>
                </a:ext>
              </a:extLst>
            </p:cNvPr>
            <p:cNvPicPr>
              <a:picLocks noChangeAspect="1"/>
            </p:cNvPicPr>
            <p:nvPr/>
          </p:nvPicPr>
          <p:blipFill>
            <a:blip r:embed="rId6"/>
            <a:stretch>
              <a:fillRect/>
            </a:stretch>
          </p:blipFill>
          <p:spPr>
            <a:xfrm>
              <a:off x="1589718" y="4725528"/>
              <a:ext cx="1278377" cy="1641750"/>
            </a:xfrm>
            <a:prstGeom prst="rect">
              <a:avLst/>
            </a:prstGeom>
          </p:spPr>
        </p:pic>
        <p:pic>
          <p:nvPicPr>
            <p:cNvPr id="10" name="Picture 9">
              <a:extLst>
                <a:ext uri="{FF2B5EF4-FFF2-40B4-BE49-F238E27FC236}">
                  <a16:creationId xmlns:a16="http://schemas.microsoft.com/office/drawing/2014/main" id="{74A60879-C368-4204-B173-7D6CFA8C7508}"/>
                </a:ext>
              </a:extLst>
            </p:cNvPr>
            <p:cNvPicPr>
              <a:picLocks noChangeAspect="1"/>
            </p:cNvPicPr>
            <p:nvPr/>
          </p:nvPicPr>
          <p:blipFill rotWithShape="1">
            <a:blip r:embed="rId7"/>
            <a:srcRect b="17797"/>
            <a:stretch/>
          </p:blipFill>
          <p:spPr>
            <a:xfrm>
              <a:off x="3077351" y="4640781"/>
              <a:ext cx="2937840" cy="1811245"/>
            </a:xfrm>
            <a:prstGeom prst="rect">
              <a:avLst/>
            </a:prstGeom>
          </p:spPr>
        </p:pic>
      </p:grpSp>
    </p:spTree>
    <p:extLst>
      <p:ext uri="{BB962C8B-B14F-4D97-AF65-F5344CB8AC3E}">
        <p14:creationId xmlns:p14="http://schemas.microsoft.com/office/powerpoint/2010/main" val="1852725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909097-BA70-4DED-A19A-4BDF3EF14DC4}"/>
              </a:ext>
            </a:extLst>
          </p:cNvPr>
          <p:cNvSpPr>
            <a:spLocks noGrp="1"/>
          </p:cNvSpPr>
          <p:nvPr>
            <p:ph type="body" sz="quarter" idx="11"/>
          </p:nvPr>
        </p:nvSpPr>
        <p:spPr>
          <a:xfrm>
            <a:off x="382403" y="3541982"/>
            <a:ext cx="3754438" cy="751039"/>
          </a:xfrm>
        </p:spPr>
        <p:txBody>
          <a:bodyPr/>
          <a:lstStyle/>
          <a:p>
            <a:r>
              <a:rPr lang="en-US" dirty="0"/>
              <a:t>Why Use Commercial LFD?</a:t>
            </a:r>
          </a:p>
        </p:txBody>
      </p:sp>
    </p:spTree>
    <p:extLst>
      <p:ext uri="{BB962C8B-B14F-4D97-AF65-F5344CB8AC3E}">
        <p14:creationId xmlns:p14="http://schemas.microsoft.com/office/powerpoint/2010/main" val="1128348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With security provided by Knox, QER and QPR-8K displays now feature Remote Access which supports wireless cloud service access and control of a PC without needing a physical connection. Remote Access simplifies meeting spaces while also improving security.</a:t>
            </a:r>
          </a:p>
          <a:p>
            <a:r>
              <a:rPr lang="en-US" sz="1800" dirty="0"/>
              <a:t>QBR and QMR series displays offer Remote Workspace, which utilizes Knox secured connections to provide remote control of any PC on your network. </a:t>
            </a:r>
          </a:p>
        </p:txBody>
      </p:sp>
      <p:sp>
        <p:nvSpPr>
          <p:cNvPr id="2" name="Title 1"/>
          <p:cNvSpPr>
            <a:spLocks noGrp="1"/>
          </p:cNvSpPr>
          <p:nvPr>
            <p:ph type="title"/>
          </p:nvPr>
        </p:nvSpPr>
        <p:spPr/>
        <p:txBody>
          <a:bodyPr/>
          <a:lstStyle/>
          <a:p>
            <a:r>
              <a:rPr lang="en-US" dirty="0"/>
              <a:t>Remote Access / Workspace</a:t>
            </a:r>
          </a:p>
        </p:txBody>
      </p:sp>
      <p:pic>
        <p:nvPicPr>
          <p:cNvPr id="6" name="Picture 5" descr="A screenshot of a computer&#10;&#10;Description automatically generated">
            <a:extLst>
              <a:ext uri="{FF2B5EF4-FFF2-40B4-BE49-F238E27FC236}">
                <a16:creationId xmlns:a16="http://schemas.microsoft.com/office/drawing/2014/main" id="{43C6DF72-0CFE-4761-8DF5-AB7A64CC444D}"/>
              </a:ext>
            </a:extLst>
          </p:cNvPr>
          <p:cNvPicPr>
            <a:picLocks noChangeAspect="1"/>
          </p:cNvPicPr>
          <p:nvPr/>
        </p:nvPicPr>
        <p:blipFill>
          <a:blip r:embed="rId2"/>
          <a:stretch>
            <a:fillRect/>
          </a:stretch>
        </p:blipFill>
        <p:spPr>
          <a:xfrm>
            <a:off x="2310864" y="2664795"/>
            <a:ext cx="7570273" cy="3695765"/>
          </a:xfrm>
          <a:prstGeom prst="rect">
            <a:avLst/>
          </a:prstGeom>
        </p:spPr>
      </p:pic>
    </p:spTree>
    <p:extLst>
      <p:ext uri="{BB962C8B-B14F-4D97-AF65-F5344CB8AC3E}">
        <p14:creationId xmlns:p14="http://schemas.microsoft.com/office/powerpoint/2010/main" val="3134443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All SoC equipped displays may also utilize onboard USB ports to add storage.</a:t>
            </a:r>
          </a:p>
        </p:txBody>
      </p:sp>
      <p:sp>
        <p:nvSpPr>
          <p:cNvPr id="2" name="Title 1"/>
          <p:cNvSpPr>
            <a:spLocks noGrp="1"/>
          </p:cNvSpPr>
          <p:nvPr>
            <p:ph type="title"/>
          </p:nvPr>
        </p:nvSpPr>
        <p:spPr/>
        <p:txBody>
          <a:bodyPr>
            <a:normAutofit/>
          </a:bodyPr>
          <a:lstStyle/>
          <a:p>
            <a:r>
              <a:rPr lang="en-US" dirty="0"/>
              <a:t>Expandable Storage</a:t>
            </a:r>
          </a:p>
        </p:txBody>
      </p:sp>
      <p:grpSp>
        <p:nvGrpSpPr>
          <p:cNvPr id="7" name="Group 6">
            <a:extLst>
              <a:ext uri="{FF2B5EF4-FFF2-40B4-BE49-F238E27FC236}">
                <a16:creationId xmlns:a16="http://schemas.microsoft.com/office/drawing/2014/main" id="{92004CDC-3E9E-4642-9D46-BF34EBC45B42}"/>
              </a:ext>
            </a:extLst>
          </p:cNvPr>
          <p:cNvGrpSpPr/>
          <p:nvPr/>
        </p:nvGrpSpPr>
        <p:grpSpPr>
          <a:xfrm>
            <a:off x="1193788" y="2170147"/>
            <a:ext cx="9804425" cy="2517706"/>
            <a:chOff x="1143941" y="2738574"/>
            <a:chExt cx="9804425" cy="2517706"/>
          </a:xfrm>
        </p:grpSpPr>
        <p:pic>
          <p:nvPicPr>
            <p:cNvPr id="4" name="Picture 3">
              <a:extLst>
                <a:ext uri="{FF2B5EF4-FFF2-40B4-BE49-F238E27FC236}">
                  <a16:creationId xmlns:a16="http://schemas.microsoft.com/office/drawing/2014/main" id="{4B69795E-0C2C-439D-8B9E-D6049412A8CF}"/>
                </a:ext>
              </a:extLst>
            </p:cNvPr>
            <p:cNvPicPr>
              <a:picLocks noChangeAspect="1"/>
            </p:cNvPicPr>
            <p:nvPr/>
          </p:nvPicPr>
          <p:blipFill>
            <a:blip r:embed="rId2"/>
            <a:stretch>
              <a:fillRect/>
            </a:stretch>
          </p:blipFill>
          <p:spPr>
            <a:xfrm>
              <a:off x="1143941" y="3269037"/>
              <a:ext cx="1942374" cy="1456781"/>
            </a:xfrm>
            <a:prstGeom prst="rect">
              <a:avLst/>
            </a:prstGeom>
          </p:spPr>
        </p:pic>
        <p:pic>
          <p:nvPicPr>
            <p:cNvPr id="5" name="Picture 4">
              <a:extLst>
                <a:ext uri="{FF2B5EF4-FFF2-40B4-BE49-F238E27FC236}">
                  <a16:creationId xmlns:a16="http://schemas.microsoft.com/office/drawing/2014/main" id="{90BF27F7-E1CC-4708-8B73-98A987085480}"/>
                </a:ext>
              </a:extLst>
            </p:cNvPr>
            <p:cNvPicPr>
              <a:picLocks noChangeAspect="1"/>
            </p:cNvPicPr>
            <p:nvPr/>
          </p:nvPicPr>
          <p:blipFill>
            <a:blip r:embed="rId3"/>
            <a:stretch>
              <a:fillRect/>
            </a:stretch>
          </p:blipFill>
          <p:spPr>
            <a:xfrm>
              <a:off x="3928844" y="2795584"/>
              <a:ext cx="2403686" cy="2403686"/>
            </a:xfrm>
            <a:prstGeom prst="rect">
              <a:avLst/>
            </a:prstGeom>
          </p:spPr>
        </p:pic>
        <p:pic>
          <p:nvPicPr>
            <p:cNvPr id="6" name="Picture 5">
              <a:extLst>
                <a:ext uri="{FF2B5EF4-FFF2-40B4-BE49-F238E27FC236}">
                  <a16:creationId xmlns:a16="http://schemas.microsoft.com/office/drawing/2014/main" id="{6F4A6506-252C-419A-AD2A-107F3B646B5E}"/>
                </a:ext>
              </a:extLst>
            </p:cNvPr>
            <p:cNvPicPr>
              <a:picLocks noChangeAspect="1"/>
            </p:cNvPicPr>
            <p:nvPr/>
          </p:nvPicPr>
          <p:blipFill>
            <a:blip r:embed="rId4"/>
            <a:stretch>
              <a:fillRect/>
            </a:stretch>
          </p:blipFill>
          <p:spPr>
            <a:xfrm>
              <a:off x="7175058" y="2738574"/>
              <a:ext cx="3773308" cy="2517706"/>
            </a:xfrm>
            <a:prstGeom prst="rect">
              <a:avLst/>
            </a:prstGeom>
          </p:spPr>
        </p:pic>
      </p:grpSp>
    </p:spTree>
    <p:extLst>
      <p:ext uri="{BB962C8B-B14F-4D97-AF65-F5344CB8AC3E}">
        <p14:creationId xmlns:p14="http://schemas.microsoft.com/office/powerpoint/2010/main" val="3357637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a:defRPr/>
            </a:pPr>
            <a:r>
              <a:rPr lang="en-US" sz="1800" dirty="0">
                <a:solidFill>
                  <a:srgbClr val="007AC2"/>
                </a:solidFill>
              </a:rPr>
              <a:t>Samsung MDC (Multiple Display Control)  is both the protocol for RS232 and IP control, and free control software application. </a:t>
            </a:r>
          </a:p>
          <a:p>
            <a:pPr>
              <a:defRPr/>
            </a:pPr>
            <a:r>
              <a:rPr lang="en-US" sz="1800" dirty="0"/>
              <a:t>Each display has a built in RS232 input (DB9 or stereo mini plug) or can accept RS232 commands via IP over a network from the onboard RJ45 port or Wi-Fi connection. </a:t>
            </a:r>
          </a:p>
          <a:p>
            <a:pPr>
              <a:defRPr/>
            </a:pPr>
            <a:r>
              <a:rPr lang="en-US" sz="1800" dirty="0"/>
              <a:t>The free Windows-based MDC control software can be used to control one or more LFDs simultaneously on a single network. </a:t>
            </a:r>
          </a:p>
        </p:txBody>
      </p:sp>
      <p:sp>
        <p:nvSpPr>
          <p:cNvPr id="3" name="Title 2"/>
          <p:cNvSpPr>
            <a:spLocks noGrp="1"/>
          </p:cNvSpPr>
          <p:nvPr>
            <p:ph type="title"/>
          </p:nvPr>
        </p:nvSpPr>
        <p:spPr/>
        <p:txBody>
          <a:bodyPr>
            <a:normAutofit/>
          </a:bodyPr>
          <a:lstStyle/>
          <a:p>
            <a:pPr>
              <a:defRPr/>
            </a:pPr>
            <a:r>
              <a:rPr lang="en-US" dirty="0">
                <a:effectLst>
                  <a:outerShdw blurRad="50800" dist="12700" dir="2700000" algn="tl" rotWithShape="0">
                    <a:prstClr val="black">
                      <a:alpha val="40000"/>
                    </a:prstClr>
                  </a:outerShdw>
                </a:effectLst>
              </a:rPr>
              <a:t>Multiple Display Control (MDC) System</a:t>
            </a:r>
          </a:p>
        </p:txBody>
      </p:sp>
      <p:pic>
        <p:nvPicPr>
          <p:cNvPr id="11266" name="Picture 2" descr="http://www.samsung.com/ae/business-images/product/large-format-display/2012/LH46SLBPLBC/EN/features/LH46SLBPLBC-EN-1540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085" y="3054927"/>
            <a:ext cx="4400551" cy="33528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F708AC-A94E-45FA-AB3D-9D18950788D4}"/>
              </a:ext>
            </a:extLst>
          </p:cNvPr>
          <p:cNvPicPr>
            <a:picLocks noChangeAspect="1"/>
          </p:cNvPicPr>
          <p:nvPr/>
        </p:nvPicPr>
        <p:blipFill rotWithShape="1">
          <a:blip r:embed="rId3"/>
          <a:srcRect l="60048" t="17882" r="10161" b="14824"/>
          <a:stretch/>
        </p:blipFill>
        <p:spPr>
          <a:xfrm>
            <a:off x="6222020" y="3054926"/>
            <a:ext cx="5317960" cy="3378469"/>
          </a:xfrm>
          <a:prstGeom prst="rect">
            <a:avLst/>
          </a:prstGeom>
        </p:spPr>
      </p:pic>
    </p:spTree>
    <p:extLst>
      <p:ext uri="{BB962C8B-B14F-4D97-AF65-F5344CB8AC3E}">
        <p14:creationId xmlns:p14="http://schemas.microsoft.com/office/powerpoint/2010/main" val="375677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amsung.com/us/system/consumer/product/np/93/0x/np930x2kk01us/NewBook9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567" y="1833303"/>
            <a:ext cx="1245931" cy="124593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3"/>
          </p:nvPr>
        </p:nvSpPr>
        <p:spPr/>
        <p:txBody>
          <a:bodyPr/>
          <a:lstStyle/>
          <a:p>
            <a:r>
              <a:rPr lang="en-US" sz="1800" dirty="0"/>
              <a:t>LFDs can also loop out to local RS232 from IP connections, using on board daisy chaining.</a:t>
            </a:r>
          </a:p>
        </p:txBody>
      </p:sp>
      <p:sp>
        <p:nvSpPr>
          <p:cNvPr id="11" name="Title 10"/>
          <p:cNvSpPr>
            <a:spLocks noGrp="1"/>
          </p:cNvSpPr>
          <p:nvPr>
            <p:ph type="title"/>
          </p:nvPr>
        </p:nvSpPr>
        <p:spPr/>
        <p:txBody>
          <a:bodyPr>
            <a:normAutofit/>
          </a:bodyPr>
          <a:lstStyle/>
          <a:p>
            <a:r>
              <a:rPr lang="en-US" dirty="0">
                <a:effectLst>
                  <a:outerShdw blurRad="50800" dist="12700" dir="2700000" algn="tl" rotWithShape="0">
                    <a:prstClr val="black">
                      <a:alpha val="40000"/>
                    </a:prstClr>
                  </a:outerShdw>
                </a:effectLst>
              </a:rPr>
              <a:t>Multiple Display Control (MDC) System</a:t>
            </a:r>
            <a:endParaRPr lang="en-US" dirty="0"/>
          </a:p>
        </p:txBody>
      </p:sp>
      <p:cxnSp>
        <p:nvCxnSpPr>
          <p:cNvPr id="150" name="Elbow Connector 149"/>
          <p:cNvCxnSpPr/>
          <p:nvPr/>
        </p:nvCxnSpPr>
        <p:spPr bwMode="auto">
          <a:xfrm rot="5400000" flipH="1">
            <a:off x="7566960" y="4793762"/>
            <a:ext cx="15505" cy="1348071"/>
          </a:xfrm>
          <a:prstGeom prst="bentConnector3">
            <a:avLst>
              <a:gd name="adj1" fmla="val -3668226"/>
            </a:avLst>
          </a:prstGeom>
          <a:ln>
            <a:solidFill>
              <a:srgbClr val="00B050"/>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06" name="Elbow Connector 105"/>
          <p:cNvCxnSpPr>
            <a:endCxn id="18465" idx="2"/>
          </p:cNvCxnSpPr>
          <p:nvPr/>
        </p:nvCxnSpPr>
        <p:spPr bwMode="auto">
          <a:xfrm flipV="1">
            <a:off x="6457639" y="2959280"/>
            <a:ext cx="3124516" cy="965051"/>
          </a:xfrm>
          <a:prstGeom prst="bentConnector2">
            <a:avLst/>
          </a:prstGeom>
          <a:ln>
            <a:solidFill>
              <a:srgbClr val="00A1C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9" name="Elbow Connector 98"/>
          <p:cNvCxnSpPr>
            <a:endCxn id="18463" idx="2"/>
          </p:cNvCxnSpPr>
          <p:nvPr/>
        </p:nvCxnSpPr>
        <p:spPr bwMode="auto">
          <a:xfrm flipV="1">
            <a:off x="6457639" y="2963688"/>
            <a:ext cx="429844" cy="960643"/>
          </a:xfrm>
          <a:prstGeom prst="bentConnector2">
            <a:avLst/>
          </a:prstGeom>
          <a:ln>
            <a:solidFill>
              <a:srgbClr val="00A1C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2" name="Elbow Connector 101"/>
          <p:cNvCxnSpPr>
            <a:endCxn id="18464" idx="2"/>
          </p:cNvCxnSpPr>
          <p:nvPr/>
        </p:nvCxnSpPr>
        <p:spPr bwMode="auto">
          <a:xfrm flipV="1">
            <a:off x="6457639" y="2964646"/>
            <a:ext cx="1791108" cy="959685"/>
          </a:xfrm>
          <a:prstGeom prst="bentConnector2">
            <a:avLst/>
          </a:prstGeom>
          <a:ln>
            <a:solidFill>
              <a:srgbClr val="00A1C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466" name="Rectangle 33"/>
          <p:cNvSpPr>
            <a:spLocks noChangeArrowheads="1"/>
          </p:cNvSpPr>
          <p:nvPr/>
        </p:nvSpPr>
        <p:spPr bwMode="auto">
          <a:xfrm>
            <a:off x="6289979" y="1987135"/>
            <a:ext cx="3760519" cy="364375"/>
          </a:xfrm>
          <a:prstGeom prst="rect">
            <a:avLst/>
          </a:prstGeom>
          <a:noFill/>
          <a:ln w="9525" algn="ctr">
            <a:noFill/>
            <a:miter lim="800000"/>
            <a:headEnd/>
            <a:tailEnd/>
          </a:ln>
          <a:effectLst/>
        </p:spPr>
        <p:txBody>
          <a:bodyPr lIns="86445" tIns="43223" rIns="86445" bIns="43223"/>
          <a:lstStyle/>
          <a:p>
            <a:pPr marL="322703" indent="-322703" algn="ctr" eaLnBrk="0" hangingPunct="0">
              <a:lnSpc>
                <a:spcPct val="110000"/>
              </a:lnSpc>
              <a:spcBef>
                <a:spcPct val="20000"/>
              </a:spcBef>
              <a:tabLst>
                <a:tab pos="166605" algn="l"/>
              </a:tabLst>
            </a:pPr>
            <a:r>
              <a:rPr lang="en-US" altLang="ko-KR" sz="1300" b="1" dirty="0">
                <a:solidFill>
                  <a:srgbClr val="007AC2"/>
                </a:solidFill>
                <a:latin typeface="맑은 고딕" pitchFamily="50" charset="-127"/>
                <a:ea typeface="맑은 고딕" pitchFamily="50" charset="-127"/>
              </a:rPr>
              <a:t>AREA 1:</a:t>
            </a:r>
            <a:r>
              <a:rPr lang="en-US" altLang="ko-KR" sz="1300" dirty="0">
                <a:latin typeface="맑은 고딕" pitchFamily="50" charset="-127"/>
                <a:ea typeface="맑은 고딕" pitchFamily="50" charset="-127"/>
              </a:rPr>
              <a:t> Enough IP Addresses / Connections</a:t>
            </a:r>
          </a:p>
        </p:txBody>
      </p:sp>
      <p:sp>
        <p:nvSpPr>
          <p:cNvPr id="18467" name="Rectangle 33"/>
          <p:cNvSpPr>
            <a:spLocks noChangeArrowheads="1"/>
          </p:cNvSpPr>
          <p:nvPr/>
        </p:nvSpPr>
        <p:spPr bwMode="auto">
          <a:xfrm>
            <a:off x="6262634" y="4526609"/>
            <a:ext cx="3761985" cy="364375"/>
          </a:xfrm>
          <a:prstGeom prst="rect">
            <a:avLst/>
          </a:prstGeom>
          <a:noFill/>
          <a:ln w="9525" algn="ctr">
            <a:noFill/>
            <a:miter lim="800000"/>
            <a:headEnd/>
            <a:tailEnd/>
          </a:ln>
          <a:effectLst/>
        </p:spPr>
        <p:txBody>
          <a:bodyPr lIns="86445" tIns="43223" rIns="86445" bIns="43223"/>
          <a:lstStyle/>
          <a:p>
            <a:pPr marL="322703" indent="-322703" algn="ctr" eaLnBrk="0" hangingPunct="0">
              <a:lnSpc>
                <a:spcPct val="110000"/>
              </a:lnSpc>
              <a:spcBef>
                <a:spcPct val="20000"/>
              </a:spcBef>
              <a:tabLst>
                <a:tab pos="166605" algn="l"/>
              </a:tabLst>
            </a:pPr>
            <a:r>
              <a:rPr lang="en-US" altLang="ko-KR" sz="1300" b="1" dirty="0">
                <a:solidFill>
                  <a:srgbClr val="007AC2"/>
                </a:solidFill>
                <a:latin typeface="맑은 고딕" pitchFamily="50" charset="-127"/>
                <a:ea typeface="맑은 고딕" pitchFamily="50" charset="-127"/>
              </a:rPr>
              <a:t>AREA 3:</a:t>
            </a:r>
            <a:r>
              <a:rPr lang="en-US" altLang="ko-KR" sz="1300" b="1" dirty="0">
                <a:latin typeface="맑은 고딕" pitchFamily="50" charset="-127"/>
                <a:ea typeface="맑은 고딕" pitchFamily="50" charset="-127"/>
              </a:rPr>
              <a:t> </a:t>
            </a:r>
            <a:r>
              <a:rPr lang="en-US" altLang="ko-KR" sz="1300" dirty="0">
                <a:latin typeface="맑은 고딕" pitchFamily="50" charset="-127"/>
                <a:ea typeface="맑은 고딕" pitchFamily="50" charset="-127"/>
              </a:rPr>
              <a:t>Limited IP Addresses / Connections</a:t>
            </a:r>
          </a:p>
        </p:txBody>
      </p:sp>
      <p:cxnSp>
        <p:nvCxnSpPr>
          <p:cNvPr id="14" name="Elbow Connector 13"/>
          <p:cNvCxnSpPr/>
          <p:nvPr/>
        </p:nvCxnSpPr>
        <p:spPr bwMode="auto">
          <a:xfrm>
            <a:off x="4153493" y="2422224"/>
            <a:ext cx="1793948" cy="1276497"/>
          </a:xfrm>
          <a:prstGeom prst="bentConnector2">
            <a:avLst/>
          </a:prstGeom>
          <a:ln>
            <a:solidFill>
              <a:srgbClr val="00A1C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13" name="Group 87"/>
          <p:cNvGrpSpPr>
            <a:grpSpLocks/>
          </p:cNvGrpSpPr>
          <p:nvPr/>
        </p:nvGrpSpPr>
        <p:grpSpPr bwMode="auto">
          <a:xfrm>
            <a:off x="9652000" y="3061928"/>
            <a:ext cx="671507" cy="396317"/>
            <a:chOff x="3480" y="2075"/>
            <a:chExt cx="410" cy="208"/>
          </a:xfrm>
          <a:effectLst/>
        </p:grpSpPr>
        <p:sp>
          <p:nvSpPr>
            <p:cNvPr id="114" name="AutoShape 89"/>
            <p:cNvSpPr>
              <a:spLocks noChangeArrowheads="1"/>
            </p:cNvSpPr>
            <p:nvPr/>
          </p:nvSpPr>
          <p:spPr bwMode="auto">
            <a:xfrm>
              <a:off x="3480" y="2075"/>
              <a:ext cx="410" cy="208"/>
            </a:xfrm>
            <a:prstGeom prst="wedgeRoundRectCallout">
              <a:avLst>
                <a:gd name="adj1" fmla="val -55120"/>
                <a:gd name="adj2" fmla="val -72116"/>
                <a:gd name="adj3" fmla="val 16667"/>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115" name="Picture 88"/>
            <p:cNvPicPr>
              <a:picLocks noChangeAspect="1" noChangeArrowheads="1"/>
            </p:cNvPicPr>
            <p:nvPr/>
          </p:nvPicPr>
          <p:blipFill>
            <a:blip r:embed="rId3" cstate="print"/>
            <a:srcRect/>
            <a:stretch>
              <a:fillRect/>
            </a:stretch>
          </p:blipFill>
          <p:spPr bwMode="auto">
            <a:xfrm>
              <a:off x="3506" y="2101"/>
              <a:ext cx="170" cy="167"/>
            </a:xfrm>
            <a:prstGeom prst="rect">
              <a:avLst/>
            </a:prstGeom>
            <a:noFill/>
            <a:ln w="9525">
              <a:noFill/>
              <a:miter lim="800000"/>
              <a:headEnd/>
              <a:tailEnd/>
            </a:ln>
          </p:spPr>
        </p:pic>
        <p:sp>
          <p:nvSpPr>
            <p:cNvPr id="116" name="Rectangle 90"/>
            <p:cNvSpPr>
              <a:spLocks noChangeArrowheads="1"/>
            </p:cNvSpPr>
            <p:nvPr/>
          </p:nvSpPr>
          <p:spPr bwMode="auto">
            <a:xfrm>
              <a:off x="3683" y="2156"/>
              <a:ext cx="179" cy="73"/>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txBody>
            <a:bodyPr lIns="0" tIns="0" rIns="0" bIns="0" anchor="ctr">
              <a:spAutoFit/>
            </a:bodyPr>
            <a:lstStyle/>
            <a:p>
              <a:pPr algn="ctr">
                <a:spcBef>
                  <a:spcPct val="0"/>
                </a:spcBef>
                <a:buFontTx/>
                <a:buNone/>
              </a:pPr>
              <a:r>
                <a:rPr lang="en-US" altLang="ko-KR" sz="900" dirty="0">
                  <a:solidFill>
                    <a:sysClr val="windowText" lastClr="000000"/>
                  </a:solidFill>
                  <a:latin typeface="맑은 고딕" pitchFamily="50" charset="-127"/>
                  <a:ea typeface="맑은 고딕" pitchFamily="50" charset="-127"/>
                </a:rPr>
                <a:t>LAN</a:t>
              </a:r>
            </a:p>
          </p:txBody>
        </p:sp>
      </p:grpSp>
      <p:cxnSp>
        <p:nvCxnSpPr>
          <p:cNvPr id="117" name="Elbow Connector 116"/>
          <p:cNvCxnSpPr/>
          <p:nvPr/>
        </p:nvCxnSpPr>
        <p:spPr bwMode="auto">
          <a:xfrm rot="16200000" flipH="1">
            <a:off x="5692801" y="4301707"/>
            <a:ext cx="1349348" cy="840069"/>
          </a:xfrm>
          <a:prstGeom prst="bentConnector3">
            <a:avLst>
              <a:gd name="adj1" fmla="val 148320"/>
            </a:avLst>
          </a:prstGeom>
          <a:ln>
            <a:solidFill>
              <a:srgbClr val="00A1CE"/>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a:endCxn id="18471" idx="0"/>
          </p:cNvCxnSpPr>
          <p:nvPr/>
        </p:nvCxnSpPr>
        <p:spPr bwMode="auto">
          <a:xfrm rot="5400000">
            <a:off x="2097901" y="3332928"/>
            <a:ext cx="1862135" cy="1064843"/>
          </a:xfrm>
          <a:prstGeom prst="bentConnector3">
            <a:avLst/>
          </a:prstGeom>
          <a:ln>
            <a:solidFill>
              <a:srgbClr val="00B050"/>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27" name="Elbow Connector 126"/>
          <p:cNvCxnSpPr>
            <a:stCxn id="18472" idx="2"/>
            <a:endCxn id="18471" idx="2"/>
          </p:cNvCxnSpPr>
          <p:nvPr/>
        </p:nvCxnSpPr>
        <p:spPr bwMode="auto">
          <a:xfrm rot="5400000">
            <a:off x="3188863" y="4786331"/>
            <a:ext cx="1551" cy="1386188"/>
          </a:xfrm>
          <a:prstGeom prst="bentConnector3">
            <a:avLst>
              <a:gd name="adj1" fmla="val 35814875"/>
            </a:avLst>
          </a:prstGeom>
          <a:ln>
            <a:solidFill>
              <a:srgbClr val="00B050"/>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30" name="Elbow Connector 129"/>
          <p:cNvCxnSpPr>
            <a:stCxn id="18473" idx="2"/>
            <a:endCxn id="18472" idx="2"/>
          </p:cNvCxnSpPr>
          <p:nvPr/>
        </p:nvCxnSpPr>
        <p:spPr bwMode="auto">
          <a:xfrm rot="5400000" flipH="1">
            <a:off x="4548662" y="4812721"/>
            <a:ext cx="1551" cy="1333408"/>
          </a:xfrm>
          <a:prstGeom prst="bentConnector3">
            <a:avLst>
              <a:gd name="adj1" fmla="val -35715047"/>
            </a:avLst>
          </a:prstGeom>
          <a:ln>
            <a:solidFill>
              <a:srgbClr val="00B050"/>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53" name="Elbow Connector 152"/>
          <p:cNvCxnSpPr/>
          <p:nvPr/>
        </p:nvCxnSpPr>
        <p:spPr bwMode="auto">
          <a:xfrm rot="5400000" flipH="1">
            <a:off x="8913900" y="4800564"/>
            <a:ext cx="3101" cy="1333408"/>
          </a:xfrm>
          <a:prstGeom prst="bentConnector3">
            <a:avLst>
              <a:gd name="adj1" fmla="val -18565434"/>
            </a:avLst>
          </a:prstGeom>
          <a:ln>
            <a:solidFill>
              <a:srgbClr val="00B050"/>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18490" name="Rectangle 33"/>
          <p:cNvSpPr>
            <a:spLocks noChangeArrowheads="1"/>
          </p:cNvSpPr>
          <p:nvPr/>
        </p:nvSpPr>
        <p:spPr bwMode="auto">
          <a:xfrm>
            <a:off x="2019384" y="4525417"/>
            <a:ext cx="3761985" cy="364375"/>
          </a:xfrm>
          <a:prstGeom prst="rect">
            <a:avLst/>
          </a:prstGeom>
          <a:noFill/>
          <a:ln w="9525" algn="ctr">
            <a:noFill/>
            <a:miter lim="800000"/>
            <a:headEnd/>
            <a:tailEnd/>
          </a:ln>
          <a:effectLst/>
        </p:spPr>
        <p:txBody>
          <a:bodyPr lIns="86445" tIns="43223" rIns="86445" bIns="43223"/>
          <a:lstStyle/>
          <a:p>
            <a:pPr marL="322703" indent="-322703" algn="ctr" eaLnBrk="0" hangingPunct="0">
              <a:lnSpc>
                <a:spcPct val="110000"/>
              </a:lnSpc>
              <a:spcBef>
                <a:spcPct val="20000"/>
              </a:spcBef>
              <a:tabLst>
                <a:tab pos="166605" algn="l"/>
              </a:tabLst>
            </a:pPr>
            <a:r>
              <a:rPr lang="en-US" altLang="ko-KR" sz="1300" b="1" dirty="0">
                <a:solidFill>
                  <a:srgbClr val="007AC2"/>
                </a:solidFill>
                <a:latin typeface="맑은 고딕" pitchFamily="50" charset="-127"/>
                <a:ea typeface="맑은 고딕" pitchFamily="50" charset="-127"/>
              </a:rPr>
              <a:t>AREA 2:</a:t>
            </a:r>
            <a:r>
              <a:rPr lang="en-US" altLang="ko-KR" sz="1300" b="1" dirty="0">
                <a:latin typeface="맑은 고딕" pitchFamily="50" charset="-127"/>
                <a:ea typeface="맑은 고딕" pitchFamily="50" charset="-127"/>
              </a:rPr>
              <a:t> </a:t>
            </a:r>
            <a:r>
              <a:rPr lang="en-US" altLang="ko-KR" sz="1300" dirty="0">
                <a:latin typeface="맑은 고딕" pitchFamily="50" charset="-127"/>
                <a:ea typeface="맑은 고딕" pitchFamily="50" charset="-127"/>
              </a:rPr>
              <a:t>No LAN but local to a PC</a:t>
            </a:r>
          </a:p>
        </p:txBody>
      </p:sp>
      <p:grpSp>
        <p:nvGrpSpPr>
          <p:cNvPr id="74" name="Group 87"/>
          <p:cNvGrpSpPr>
            <a:grpSpLocks/>
          </p:cNvGrpSpPr>
          <p:nvPr/>
        </p:nvGrpSpPr>
        <p:grpSpPr bwMode="auto">
          <a:xfrm>
            <a:off x="8314860" y="3071760"/>
            <a:ext cx="671507" cy="396317"/>
            <a:chOff x="3480" y="2075"/>
            <a:chExt cx="410" cy="208"/>
          </a:xfrm>
          <a:effectLst/>
        </p:grpSpPr>
        <p:sp>
          <p:nvSpPr>
            <p:cNvPr id="75" name="AutoShape 89"/>
            <p:cNvSpPr>
              <a:spLocks noChangeArrowheads="1"/>
            </p:cNvSpPr>
            <p:nvPr/>
          </p:nvSpPr>
          <p:spPr bwMode="auto">
            <a:xfrm>
              <a:off x="3480" y="2075"/>
              <a:ext cx="410" cy="208"/>
            </a:xfrm>
            <a:prstGeom prst="wedgeRoundRectCallout">
              <a:avLst>
                <a:gd name="adj1" fmla="val -55120"/>
                <a:gd name="adj2" fmla="val -72116"/>
                <a:gd name="adj3" fmla="val 16667"/>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76" name="Picture 88"/>
            <p:cNvPicPr>
              <a:picLocks noChangeAspect="1" noChangeArrowheads="1"/>
            </p:cNvPicPr>
            <p:nvPr/>
          </p:nvPicPr>
          <p:blipFill>
            <a:blip r:embed="rId3" cstate="print"/>
            <a:srcRect/>
            <a:stretch>
              <a:fillRect/>
            </a:stretch>
          </p:blipFill>
          <p:spPr bwMode="auto">
            <a:xfrm>
              <a:off x="3506" y="2101"/>
              <a:ext cx="170" cy="167"/>
            </a:xfrm>
            <a:prstGeom prst="rect">
              <a:avLst/>
            </a:prstGeom>
            <a:noFill/>
            <a:ln w="9525">
              <a:noFill/>
              <a:miter lim="800000"/>
              <a:headEnd/>
              <a:tailEnd/>
            </a:ln>
          </p:spPr>
        </p:pic>
        <p:sp>
          <p:nvSpPr>
            <p:cNvPr id="77" name="Rectangle 90"/>
            <p:cNvSpPr>
              <a:spLocks noChangeArrowheads="1"/>
            </p:cNvSpPr>
            <p:nvPr/>
          </p:nvSpPr>
          <p:spPr bwMode="auto">
            <a:xfrm>
              <a:off x="3683" y="2156"/>
              <a:ext cx="179" cy="73"/>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txBody>
            <a:bodyPr lIns="0" tIns="0" rIns="0" bIns="0" anchor="ctr">
              <a:spAutoFit/>
            </a:bodyPr>
            <a:lstStyle/>
            <a:p>
              <a:pPr algn="ctr">
                <a:spcBef>
                  <a:spcPct val="0"/>
                </a:spcBef>
                <a:buFontTx/>
                <a:buNone/>
              </a:pPr>
              <a:r>
                <a:rPr lang="en-US" altLang="ko-KR" sz="900" dirty="0">
                  <a:solidFill>
                    <a:sysClr val="windowText" lastClr="000000"/>
                  </a:solidFill>
                  <a:latin typeface="맑은 고딕" pitchFamily="50" charset="-127"/>
                  <a:ea typeface="맑은 고딕" pitchFamily="50" charset="-127"/>
                </a:rPr>
                <a:t>LAN</a:t>
              </a:r>
            </a:p>
          </p:txBody>
        </p:sp>
      </p:grpSp>
      <p:grpSp>
        <p:nvGrpSpPr>
          <p:cNvPr id="78" name="Group 87"/>
          <p:cNvGrpSpPr>
            <a:grpSpLocks/>
          </p:cNvGrpSpPr>
          <p:nvPr/>
        </p:nvGrpSpPr>
        <p:grpSpPr bwMode="auto">
          <a:xfrm>
            <a:off x="6959419" y="3068943"/>
            <a:ext cx="671507" cy="396317"/>
            <a:chOff x="3480" y="2075"/>
            <a:chExt cx="410" cy="208"/>
          </a:xfrm>
          <a:effectLst/>
        </p:grpSpPr>
        <p:sp>
          <p:nvSpPr>
            <p:cNvPr id="79" name="AutoShape 89"/>
            <p:cNvSpPr>
              <a:spLocks noChangeArrowheads="1"/>
            </p:cNvSpPr>
            <p:nvPr/>
          </p:nvSpPr>
          <p:spPr bwMode="auto">
            <a:xfrm>
              <a:off x="3480" y="2075"/>
              <a:ext cx="410" cy="208"/>
            </a:xfrm>
            <a:prstGeom prst="wedgeRoundRectCallout">
              <a:avLst>
                <a:gd name="adj1" fmla="val -55120"/>
                <a:gd name="adj2" fmla="val -72116"/>
                <a:gd name="adj3" fmla="val 16667"/>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80" name="Picture 88"/>
            <p:cNvPicPr>
              <a:picLocks noChangeAspect="1" noChangeArrowheads="1"/>
            </p:cNvPicPr>
            <p:nvPr/>
          </p:nvPicPr>
          <p:blipFill>
            <a:blip r:embed="rId3" cstate="print"/>
            <a:srcRect/>
            <a:stretch>
              <a:fillRect/>
            </a:stretch>
          </p:blipFill>
          <p:spPr bwMode="auto">
            <a:xfrm>
              <a:off x="3506" y="2101"/>
              <a:ext cx="170" cy="167"/>
            </a:xfrm>
            <a:prstGeom prst="rect">
              <a:avLst/>
            </a:prstGeom>
            <a:noFill/>
            <a:ln w="9525">
              <a:noFill/>
              <a:miter lim="800000"/>
              <a:headEnd/>
              <a:tailEnd/>
            </a:ln>
          </p:spPr>
        </p:pic>
        <p:sp>
          <p:nvSpPr>
            <p:cNvPr id="81" name="Rectangle 90"/>
            <p:cNvSpPr>
              <a:spLocks noChangeArrowheads="1"/>
            </p:cNvSpPr>
            <p:nvPr/>
          </p:nvSpPr>
          <p:spPr bwMode="auto">
            <a:xfrm>
              <a:off x="3683" y="2156"/>
              <a:ext cx="179" cy="73"/>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txBody>
            <a:bodyPr lIns="0" tIns="0" rIns="0" bIns="0" anchor="ctr">
              <a:spAutoFit/>
            </a:bodyPr>
            <a:lstStyle/>
            <a:p>
              <a:pPr algn="ctr">
                <a:spcBef>
                  <a:spcPct val="0"/>
                </a:spcBef>
                <a:buFontTx/>
                <a:buNone/>
              </a:pPr>
              <a:r>
                <a:rPr lang="en-US" altLang="ko-KR" sz="900" dirty="0">
                  <a:solidFill>
                    <a:sysClr val="windowText" lastClr="000000"/>
                  </a:solidFill>
                  <a:latin typeface="맑은 고딕" pitchFamily="50" charset="-127"/>
                  <a:ea typeface="맑은 고딕" pitchFamily="50" charset="-127"/>
                </a:rPr>
                <a:t>LAN</a:t>
              </a:r>
            </a:p>
          </p:txBody>
        </p:sp>
      </p:grpSp>
      <p:grpSp>
        <p:nvGrpSpPr>
          <p:cNvPr id="83" name="Group 87"/>
          <p:cNvGrpSpPr>
            <a:grpSpLocks/>
          </p:cNvGrpSpPr>
          <p:nvPr/>
        </p:nvGrpSpPr>
        <p:grpSpPr bwMode="auto">
          <a:xfrm>
            <a:off x="4267200" y="1914832"/>
            <a:ext cx="671507" cy="396317"/>
            <a:chOff x="3480" y="2075"/>
            <a:chExt cx="410" cy="208"/>
          </a:xfrm>
          <a:effectLst/>
        </p:grpSpPr>
        <p:sp>
          <p:nvSpPr>
            <p:cNvPr id="84" name="AutoShape 89"/>
            <p:cNvSpPr>
              <a:spLocks noChangeArrowheads="1"/>
            </p:cNvSpPr>
            <p:nvPr/>
          </p:nvSpPr>
          <p:spPr bwMode="auto">
            <a:xfrm>
              <a:off x="3480" y="2075"/>
              <a:ext cx="410" cy="208"/>
            </a:xfrm>
            <a:prstGeom prst="wedgeRoundRectCallout">
              <a:avLst>
                <a:gd name="adj1" fmla="val -66488"/>
                <a:gd name="adj2" fmla="val 85387"/>
                <a:gd name="adj3" fmla="val 16667"/>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85" name="Picture 88"/>
            <p:cNvPicPr>
              <a:picLocks noChangeAspect="1" noChangeArrowheads="1"/>
            </p:cNvPicPr>
            <p:nvPr/>
          </p:nvPicPr>
          <p:blipFill>
            <a:blip r:embed="rId3" cstate="print"/>
            <a:srcRect/>
            <a:stretch>
              <a:fillRect/>
            </a:stretch>
          </p:blipFill>
          <p:spPr bwMode="auto">
            <a:xfrm>
              <a:off x="3506" y="2101"/>
              <a:ext cx="170" cy="167"/>
            </a:xfrm>
            <a:prstGeom prst="rect">
              <a:avLst/>
            </a:prstGeom>
            <a:noFill/>
            <a:ln w="9525">
              <a:noFill/>
              <a:miter lim="800000"/>
              <a:headEnd/>
              <a:tailEnd/>
            </a:ln>
          </p:spPr>
        </p:pic>
        <p:sp>
          <p:nvSpPr>
            <p:cNvPr id="86" name="Rectangle 90"/>
            <p:cNvSpPr>
              <a:spLocks noChangeArrowheads="1"/>
            </p:cNvSpPr>
            <p:nvPr/>
          </p:nvSpPr>
          <p:spPr bwMode="auto">
            <a:xfrm>
              <a:off x="3683" y="2156"/>
              <a:ext cx="179" cy="73"/>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txBody>
            <a:bodyPr lIns="0" tIns="0" rIns="0" bIns="0" anchor="ctr">
              <a:spAutoFit/>
            </a:bodyPr>
            <a:lstStyle/>
            <a:p>
              <a:pPr algn="ctr">
                <a:spcBef>
                  <a:spcPct val="0"/>
                </a:spcBef>
                <a:buFontTx/>
                <a:buNone/>
              </a:pPr>
              <a:r>
                <a:rPr lang="en-US" altLang="ko-KR" sz="900" dirty="0">
                  <a:solidFill>
                    <a:sysClr val="windowText" lastClr="000000"/>
                  </a:solidFill>
                  <a:latin typeface="맑은 고딕" pitchFamily="50" charset="-127"/>
                  <a:ea typeface="맑은 고딕" pitchFamily="50" charset="-127"/>
                </a:rPr>
                <a:t>LAN</a:t>
              </a:r>
            </a:p>
          </p:txBody>
        </p:sp>
      </p:grpSp>
      <p:grpSp>
        <p:nvGrpSpPr>
          <p:cNvPr id="87" name="Group 87"/>
          <p:cNvGrpSpPr>
            <a:grpSpLocks/>
          </p:cNvGrpSpPr>
          <p:nvPr/>
        </p:nvGrpSpPr>
        <p:grpSpPr bwMode="auto">
          <a:xfrm>
            <a:off x="6027581" y="5579526"/>
            <a:ext cx="671507" cy="396317"/>
            <a:chOff x="3480" y="2075"/>
            <a:chExt cx="410" cy="208"/>
          </a:xfrm>
          <a:effectLst/>
        </p:grpSpPr>
        <p:sp>
          <p:nvSpPr>
            <p:cNvPr id="88" name="AutoShape 89"/>
            <p:cNvSpPr>
              <a:spLocks noChangeArrowheads="1"/>
            </p:cNvSpPr>
            <p:nvPr/>
          </p:nvSpPr>
          <p:spPr bwMode="auto">
            <a:xfrm>
              <a:off x="3480" y="2075"/>
              <a:ext cx="410" cy="208"/>
            </a:xfrm>
            <a:prstGeom prst="wedgeRoundRectCallout">
              <a:avLst>
                <a:gd name="adj1" fmla="val 56465"/>
                <a:gd name="adj2" fmla="val -74252"/>
                <a:gd name="adj3" fmla="val 16667"/>
              </a:avLst>
            </a:prstGeom>
            <a:ln w="12700">
              <a:solidFill>
                <a:srgbClr val="00A1CE"/>
              </a:solidFill>
              <a:headEnd/>
              <a:tailEnd/>
            </a:ln>
            <a:effectLst/>
          </p:spPr>
          <p:style>
            <a:lnRef idx="2">
              <a:schemeClr val="accent1"/>
            </a:lnRef>
            <a:fillRef idx="1">
              <a:schemeClr val="lt1"/>
            </a:fillRef>
            <a:effectRef idx="0">
              <a:schemeClr val="accent1"/>
            </a:effectRef>
            <a:fontRef idx="minor">
              <a:schemeClr val="dk1"/>
            </a:fontRef>
          </p:style>
          <p:txBody>
            <a:bodyPr/>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89" name="Picture 88"/>
            <p:cNvPicPr>
              <a:picLocks noChangeAspect="1" noChangeArrowheads="1"/>
            </p:cNvPicPr>
            <p:nvPr/>
          </p:nvPicPr>
          <p:blipFill>
            <a:blip r:embed="rId3" cstate="print"/>
            <a:srcRect/>
            <a:stretch>
              <a:fillRect/>
            </a:stretch>
          </p:blipFill>
          <p:spPr bwMode="auto">
            <a:xfrm>
              <a:off x="3506" y="2101"/>
              <a:ext cx="170" cy="167"/>
            </a:xfrm>
            <a:prstGeom prst="rect">
              <a:avLst/>
            </a:prstGeom>
            <a:noFill/>
            <a:ln w="9525">
              <a:noFill/>
              <a:miter lim="800000"/>
              <a:headEnd/>
              <a:tailEnd/>
            </a:ln>
          </p:spPr>
        </p:pic>
        <p:sp>
          <p:nvSpPr>
            <p:cNvPr id="90" name="Rectangle 90"/>
            <p:cNvSpPr>
              <a:spLocks noChangeArrowheads="1"/>
            </p:cNvSpPr>
            <p:nvPr/>
          </p:nvSpPr>
          <p:spPr bwMode="auto">
            <a:xfrm>
              <a:off x="3683" y="2156"/>
              <a:ext cx="179" cy="73"/>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txBody>
            <a:bodyPr lIns="0" tIns="0" rIns="0" bIns="0" anchor="ctr">
              <a:spAutoFit/>
            </a:bodyPr>
            <a:lstStyle/>
            <a:p>
              <a:pPr algn="ctr">
                <a:spcBef>
                  <a:spcPct val="0"/>
                </a:spcBef>
                <a:buFontTx/>
                <a:buNone/>
              </a:pPr>
              <a:r>
                <a:rPr lang="en-US" altLang="ko-KR" sz="900" dirty="0">
                  <a:solidFill>
                    <a:sysClr val="windowText" lastClr="000000"/>
                  </a:solidFill>
                  <a:latin typeface="맑은 고딕" pitchFamily="50" charset="-127"/>
                  <a:ea typeface="맑은 고딕" pitchFamily="50" charset="-127"/>
                </a:rPr>
                <a:t>LAN</a:t>
              </a:r>
            </a:p>
          </p:txBody>
        </p:sp>
      </p:grpSp>
      <p:grpSp>
        <p:nvGrpSpPr>
          <p:cNvPr id="95" name="Group 94"/>
          <p:cNvGrpSpPr/>
          <p:nvPr/>
        </p:nvGrpSpPr>
        <p:grpSpPr>
          <a:xfrm>
            <a:off x="1601547" y="5634020"/>
            <a:ext cx="835671" cy="333366"/>
            <a:chOff x="3062136" y="5885817"/>
            <a:chExt cx="835671" cy="333365"/>
          </a:xfrm>
          <a:effectLst/>
        </p:grpSpPr>
        <p:sp>
          <p:nvSpPr>
            <p:cNvPr id="96" name="AutoShape 112"/>
            <p:cNvSpPr>
              <a:spLocks noChangeArrowheads="1"/>
            </p:cNvSpPr>
            <p:nvPr/>
          </p:nvSpPr>
          <p:spPr bwMode="auto">
            <a:xfrm>
              <a:off x="3062136" y="5885817"/>
              <a:ext cx="835671" cy="333365"/>
            </a:xfrm>
            <a:prstGeom prst="wedgeRoundRectCallout">
              <a:avLst>
                <a:gd name="adj1" fmla="val 53546"/>
                <a:gd name="adj2" fmla="val -92749"/>
                <a:gd name="adj3" fmla="val 16667"/>
              </a:avLst>
            </a:prstGeom>
            <a:ln w="12700">
              <a:solidFill>
                <a:srgbClr val="00B050"/>
              </a:solidFill>
              <a:headEnd/>
              <a:tailEnd/>
            </a:ln>
            <a:effectLst/>
          </p:spPr>
          <p:style>
            <a:lnRef idx="2">
              <a:schemeClr val="accent2"/>
            </a:lnRef>
            <a:fillRef idx="1">
              <a:schemeClr val="lt1"/>
            </a:fillRef>
            <a:effectRef idx="0">
              <a:schemeClr val="accent2"/>
            </a:effectRef>
            <a:fontRef idx="minor">
              <a:schemeClr val="dk1"/>
            </a:fontRef>
          </p:style>
          <p:txBody>
            <a:bodyPr lIns="86457" tIns="43228" rIns="86457" bIns="43228"/>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97" name="Picture 111" descr="RS232CI"/>
            <p:cNvPicPr>
              <a:picLocks noChangeAspect="1" noChangeArrowheads="1"/>
            </p:cNvPicPr>
            <p:nvPr/>
          </p:nvPicPr>
          <p:blipFill>
            <a:blip r:embed="rId4" cstate="email"/>
            <a:srcRect/>
            <a:stretch>
              <a:fillRect/>
            </a:stretch>
          </p:blipFill>
          <p:spPr bwMode="auto">
            <a:xfrm>
              <a:off x="3118622" y="5905889"/>
              <a:ext cx="327871" cy="293191"/>
            </a:xfrm>
            <a:prstGeom prst="rect">
              <a:avLst/>
            </a:prstGeom>
            <a:noFill/>
            <a:ln w="9525">
              <a:noFill/>
              <a:miter lim="800000"/>
              <a:headEnd/>
              <a:tailEnd/>
            </a:ln>
          </p:spPr>
        </p:pic>
        <p:sp>
          <p:nvSpPr>
            <p:cNvPr id="98" name="Rectangle 113"/>
            <p:cNvSpPr>
              <a:spLocks noChangeArrowheads="1"/>
            </p:cNvSpPr>
            <p:nvPr/>
          </p:nvSpPr>
          <p:spPr bwMode="auto">
            <a:xfrm>
              <a:off x="3484370" y="5930169"/>
              <a:ext cx="376785" cy="246221"/>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RS232C</a:t>
              </a:r>
            </a:p>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IN/OUT</a:t>
              </a:r>
            </a:p>
          </p:txBody>
        </p:sp>
      </p:grpSp>
      <p:grpSp>
        <p:nvGrpSpPr>
          <p:cNvPr id="101" name="Group 100"/>
          <p:cNvGrpSpPr/>
          <p:nvPr/>
        </p:nvGrpSpPr>
        <p:grpSpPr>
          <a:xfrm>
            <a:off x="2990535" y="5631343"/>
            <a:ext cx="835671" cy="333366"/>
            <a:chOff x="3062136" y="5885817"/>
            <a:chExt cx="835671" cy="333365"/>
          </a:xfrm>
          <a:effectLst/>
        </p:grpSpPr>
        <p:sp>
          <p:nvSpPr>
            <p:cNvPr id="103" name="AutoShape 112"/>
            <p:cNvSpPr>
              <a:spLocks noChangeArrowheads="1"/>
            </p:cNvSpPr>
            <p:nvPr/>
          </p:nvSpPr>
          <p:spPr bwMode="auto">
            <a:xfrm>
              <a:off x="3062136" y="5885817"/>
              <a:ext cx="835671" cy="333365"/>
            </a:xfrm>
            <a:prstGeom prst="wedgeRoundRectCallout">
              <a:avLst>
                <a:gd name="adj1" fmla="val 53546"/>
                <a:gd name="adj2" fmla="val -92749"/>
                <a:gd name="adj3" fmla="val 16667"/>
              </a:avLst>
            </a:prstGeom>
            <a:ln w="12700">
              <a:solidFill>
                <a:srgbClr val="00B050"/>
              </a:solidFill>
              <a:headEnd/>
              <a:tailEnd/>
            </a:ln>
            <a:effectLst/>
          </p:spPr>
          <p:style>
            <a:lnRef idx="2">
              <a:schemeClr val="accent2"/>
            </a:lnRef>
            <a:fillRef idx="1">
              <a:schemeClr val="lt1"/>
            </a:fillRef>
            <a:effectRef idx="0">
              <a:schemeClr val="accent2"/>
            </a:effectRef>
            <a:fontRef idx="minor">
              <a:schemeClr val="dk1"/>
            </a:fontRef>
          </p:style>
          <p:txBody>
            <a:bodyPr lIns="86457" tIns="43228" rIns="86457" bIns="43228"/>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104" name="Picture 111" descr="RS232CI"/>
            <p:cNvPicPr>
              <a:picLocks noChangeAspect="1" noChangeArrowheads="1"/>
            </p:cNvPicPr>
            <p:nvPr/>
          </p:nvPicPr>
          <p:blipFill>
            <a:blip r:embed="rId4" cstate="email"/>
            <a:srcRect/>
            <a:stretch>
              <a:fillRect/>
            </a:stretch>
          </p:blipFill>
          <p:spPr bwMode="auto">
            <a:xfrm>
              <a:off x="3118622" y="5905889"/>
              <a:ext cx="327871" cy="293191"/>
            </a:xfrm>
            <a:prstGeom prst="rect">
              <a:avLst/>
            </a:prstGeom>
            <a:noFill/>
            <a:ln w="9525">
              <a:noFill/>
              <a:miter lim="800000"/>
              <a:headEnd/>
              <a:tailEnd/>
            </a:ln>
          </p:spPr>
        </p:pic>
        <p:sp>
          <p:nvSpPr>
            <p:cNvPr id="105" name="Rectangle 113"/>
            <p:cNvSpPr>
              <a:spLocks noChangeArrowheads="1"/>
            </p:cNvSpPr>
            <p:nvPr/>
          </p:nvSpPr>
          <p:spPr bwMode="auto">
            <a:xfrm>
              <a:off x="3484370" y="5930169"/>
              <a:ext cx="376785" cy="246221"/>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RS232C</a:t>
              </a:r>
            </a:p>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IN/OUT</a:t>
              </a:r>
            </a:p>
          </p:txBody>
        </p:sp>
      </p:grpSp>
      <p:grpSp>
        <p:nvGrpSpPr>
          <p:cNvPr id="120" name="Group 119"/>
          <p:cNvGrpSpPr/>
          <p:nvPr/>
        </p:nvGrpSpPr>
        <p:grpSpPr>
          <a:xfrm>
            <a:off x="4322485" y="5636833"/>
            <a:ext cx="835671" cy="333366"/>
            <a:chOff x="3062136" y="5885817"/>
            <a:chExt cx="835671" cy="333365"/>
          </a:xfrm>
          <a:effectLst/>
        </p:grpSpPr>
        <p:sp>
          <p:nvSpPr>
            <p:cNvPr id="124" name="AutoShape 112"/>
            <p:cNvSpPr>
              <a:spLocks noChangeArrowheads="1"/>
            </p:cNvSpPr>
            <p:nvPr/>
          </p:nvSpPr>
          <p:spPr bwMode="auto">
            <a:xfrm>
              <a:off x="3062136" y="5885817"/>
              <a:ext cx="835671" cy="333365"/>
            </a:xfrm>
            <a:prstGeom prst="wedgeRoundRectCallout">
              <a:avLst>
                <a:gd name="adj1" fmla="val 53546"/>
                <a:gd name="adj2" fmla="val -92749"/>
                <a:gd name="adj3" fmla="val 16667"/>
              </a:avLst>
            </a:prstGeom>
            <a:ln w="12700">
              <a:solidFill>
                <a:srgbClr val="00B050"/>
              </a:solidFill>
              <a:headEnd/>
              <a:tailEnd/>
            </a:ln>
            <a:effectLst/>
          </p:spPr>
          <p:style>
            <a:lnRef idx="2">
              <a:schemeClr val="accent2"/>
            </a:lnRef>
            <a:fillRef idx="1">
              <a:schemeClr val="lt1"/>
            </a:fillRef>
            <a:effectRef idx="0">
              <a:schemeClr val="accent2"/>
            </a:effectRef>
            <a:fontRef idx="minor">
              <a:schemeClr val="dk1"/>
            </a:fontRef>
          </p:style>
          <p:txBody>
            <a:bodyPr lIns="86457" tIns="43228" rIns="86457" bIns="43228"/>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126" name="Picture 111" descr="RS232CI"/>
            <p:cNvPicPr>
              <a:picLocks noChangeAspect="1" noChangeArrowheads="1"/>
            </p:cNvPicPr>
            <p:nvPr/>
          </p:nvPicPr>
          <p:blipFill>
            <a:blip r:embed="rId4" cstate="email"/>
            <a:srcRect/>
            <a:stretch>
              <a:fillRect/>
            </a:stretch>
          </p:blipFill>
          <p:spPr bwMode="auto">
            <a:xfrm>
              <a:off x="3118622" y="5905889"/>
              <a:ext cx="327871" cy="293191"/>
            </a:xfrm>
            <a:prstGeom prst="rect">
              <a:avLst/>
            </a:prstGeom>
            <a:noFill/>
            <a:ln w="9525">
              <a:noFill/>
              <a:miter lim="800000"/>
              <a:headEnd/>
              <a:tailEnd/>
            </a:ln>
          </p:spPr>
        </p:pic>
        <p:sp>
          <p:nvSpPr>
            <p:cNvPr id="128" name="Rectangle 113"/>
            <p:cNvSpPr>
              <a:spLocks noChangeArrowheads="1"/>
            </p:cNvSpPr>
            <p:nvPr/>
          </p:nvSpPr>
          <p:spPr bwMode="auto">
            <a:xfrm>
              <a:off x="3484370" y="5930169"/>
              <a:ext cx="376785" cy="246221"/>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RS232C</a:t>
              </a:r>
            </a:p>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IN/OUT</a:t>
              </a:r>
            </a:p>
          </p:txBody>
        </p:sp>
      </p:grpSp>
      <p:grpSp>
        <p:nvGrpSpPr>
          <p:cNvPr id="129" name="Group 128"/>
          <p:cNvGrpSpPr/>
          <p:nvPr/>
        </p:nvGrpSpPr>
        <p:grpSpPr>
          <a:xfrm>
            <a:off x="2666415" y="3091658"/>
            <a:ext cx="835671" cy="333365"/>
            <a:chOff x="3062136" y="5885817"/>
            <a:chExt cx="835671" cy="333365"/>
          </a:xfrm>
          <a:effectLst/>
        </p:grpSpPr>
        <p:sp>
          <p:nvSpPr>
            <p:cNvPr id="131" name="AutoShape 112"/>
            <p:cNvSpPr>
              <a:spLocks noChangeArrowheads="1"/>
            </p:cNvSpPr>
            <p:nvPr/>
          </p:nvSpPr>
          <p:spPr bwMode="auto">
            <a:xfrm>
              <a:off x="3062136" y="5885817"/>
              <a:ext cx="835671" cy="333365"/>
            </a:xfrm>
            <a:prstGeom prst="wedgeRoundRectCallout">
              <a:avLst>
                <a:gd name="adj1" fmla="val 53546"/>
                <a:gd name="adj2" fmla="val -92749"/>
                <a:gd name="adj3" fmla="val 16667"/>
              </a:avLst>
            </a:prstGeom>
            <a:ln w="12700">
              <a:solidFill>
                <a:srgbClr val="00B050"/>
              </a:solidFill>
              <a:headEnd/>
              <a:tailEnd/>
            </a:ln>
            <a:effectLst/>
          </p:spPr>
          <p:style>
            <a:lnRef idx="2">
              <a:schemeClr val="accent2"/>
            </a:lnRef>
            <a:fillRef idx="1">
              <a:schemeClr val="lt1"/>
            </a:fillRef>
            <a:effectRef idx="0">
              <a:schemeClr val="accent2"/>
            </a:effectRef>
            <a:fontRef idx="minor">
              <a:schemeClr val="dk1"/>
            </a:fontRef>
          </p:style>
          <p:txBody>
            <a:bodyPr lIns="86457" tIns="43228" rIns="86457" bIns="43228"/>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132" name="Picture 111" descr="RS232CI"/>
            <p:cNvPicPr>
              <a:picLocks noChangeAspect="1" noChangeArrowheads="1"/>
            </p:cNvPicPr>
            <p:nvPr/>
          </p:nvPicPr>
          <p:blipFill>
            <a:blip r:embed="rId4" cstate="email"/>
            <a:srcRect/>
            <a:stretch>
              <a:fillRect/>
            </a:stretch>
          </p:blipFill>
          <p:spPr bwMode="auto">
            <a:xfrm>
              <a:off x="3118622" y="5905889"/>
              <a:ext cx="327871" cy="293191"/>
            </a:xfrm>
            <a:prstGeom prst="rect">
              <a:avLst/>
            </a:prstGeom>
            <a:noFill/>
            <a:ln w="9525">
              <a:noFill/>
              <a:miter lim="800000"/>
              <a:headEnd/>
              <a:tailEnd/>
            </a:ln>
          </p:spPr>
        </p:pic>
        <p:sp>
          <p:nvSpPr>
            <p:cNvPr id="133" name="Rectangle 113"/>
            <p:cNvSpPr>
              <a:spLocks noChangeArrowheads="1"/>
            </p:cNvSpPr>
            <p:nvPr/>
          </p:nvSpPr>
          <p:spPr bwMode="auto">
            <a:xfrm>
              <a:off x="3484370" y="5991721"/>
              <a:ext cx="376785" cy="123111"/>
            </a:xfrm>
            <a:prstGeom prst="rect">
              <a:avLst/>
            </a:prstGeom>
            <a:noFill/>
            <a:ln>
              <a:noFill/>
              <a:headEnd/>
              <a:tailEnd/>
            </a:ln>
            <a:effectLst/>
          </p:spPr>
          <p:style>
            <a:lnRef idx="1">
              <a:schemeClr val="dk1"/>
            </a:lnRef>
            <a:fillRef idx="2">
              <a:schemeClr val="dk1"/>
            </a:fillRef>
            <a:effectRef idx="1">
              <a:schemeClr val="dk1"/>
            </a:effectRef>
            <a:fontRef idx="minor">
              <a:schemeClr val="dk1"/>
            </a:fontRef>
          </p:style>
          <p:txBody>
            <a:bodyPr lIns="0" tIns="0" rIns="0" bIns="0" anchor="ctr">
              <a:spAutoFit/>
            </a:bodyPr>
            <a:lstStyle/>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RS232C</a:t>
              </a:r>
            </a:p>
          </p:txBody>
        </p:sp>
      </p:grpSp>
      <p:grpSp>
        <p:nvGrpSpPr>
          <p:cNvPr id="151" name="Group 150"/>
          <p:cNvGrpSpPr/>
          <p:nvPr/>
        </p:nvGrpSpPr>
        <p:grpSpPr>
          <a:xfrm>
            <a:off x="7347921" y="5636833"/>
            <a:ext cx="835671" cy="333366"/>
            <a:chOff x="3062136" y="5885817"/>
            <a:chExt cx="835671" cy="333365"/>
          </a:xfrm>
          <a:effectLst/>
        </p:grpSpPr>
        <p:sp>
          <p:nvSpPr>
            <p:cNvPr id="152" name="AutoShape 112"/>
            <p:cNvSpPr>
              <a:spLocks noChangeArrowheads="1"/>
            </p:cNvSpPr>
            <p:nvPr/>
          </p:nvSpPr>
          <p:spPr bwMode="auto">
            <a:xfrm>
              <a:off x="3062136" y="5885817"/>
              <a:ext cx="835671" cy="333365"/>
            </a:xfrm>
            <a:prstGeom prst="wedgeRoundRectCallout">
              <a:avLst>
                <a:gd name="adj1" fmla="val 53546"/>
                <a:gd name="adj2" fmla="val -92749"/>
                <a:gd name="adj3" fmla="val 16667"/>
              </a:avLst>
            </a:prstGeom>
            <a:ln w="12700">
              <a:solidFill>
                <a:srgbClr val="00B050"/>
              </a:solidFill>
              <a:headEnd/>
              <a:tailEnd/>
            </a:ln>
            <a:effectLst/>
          </p:spPr>
          <p:style>
            <a:lnRef idx="2">
              <a:schemeClr val="accent2"/>
            </a:lnRef>
            <a:fillRef idx="1">
              <a:schemeClr val="lt1"/>
            </a:fillRef>
            <a:effectRef idx="0">
              <a:schemeClr val="accent2"/>
            </a:effectRef>
            <a:fontRef idx="minor">
              <a:schemeClr val="dk1"/>
            </a:fontRef>
          </p:style>
          <p:txBody>
            <a:bodyPr lIns="86457" tIns="43228" rIns="86457" bIns="43228"/>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154" name="Picture 111" descr="RS232CI"/>
            <p:cNvPicPr>
              <a:picLocks noChangeAspect="1" noChangeArrowheads="1"/>
            </p:cNvPicPr>
            <p:nvPr/>
          </p:nvPicPr>
          <p:blipFill>
            <a:blip r:embed="rId4" cstate="email"/>
            <a:srcRect/>
            <a:stretch>
              <a:fillRect/>
            </a:stretch>
          </p:blipFill>
          <p:spPr bwMode="auto">
            <a:xfrm>
              <a:off x="3118622" y="5905889"/>
              <a:ext cx="327871" cy="293191"/>
            </a:xfrm>
            <a:prstGeom prst="rect">
              <a:avLst/>
            </a:prstGeom>
            <a:noFill/>
            <a:ln w="9525">
              <a:noFill/>
              <a:miter lim="800000"/>
              <a:headEnd/>
              <a:tailEnd/>
            </a:ln>
          </p:spPr>
        </p:pic>
        <p:sp>
          <p:nvSpPr>
            <p:cNvPr id="155" name="Rectangle 113"/>
            <p:cNvSpPr>
              <a:spLocks noChangeArrowheads="1"/>
            </p:cNvSpPr>
            <p:nvPr/>
          </p:nvSpPr>
          <p:spPr bwMode="auto">
            <a:xfrm>
              <a:off x="3484370" y="5930169"/>
              <a:ext cx="376785" cy="246221"/>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RS232C</a:t>
              </a:r>
            </a:p>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IN/OUT</a:t>
              </a:r>
            </a:p>
          </p:txBody>
        </p:sp>
      </p:grpSp>
      <p:grpSp>
        <p:nvGrpSpPr>
          <p:cNvPr id="156" name="Group 155"/>
          <p:cNvGrpSpPr/>
          <p:nvPr/>
        </p:nvGrpSpPr>
        <p:grpSpPr>
          <a:xfrm>
            <a:off x="8678965" y="5638133"/>
            <a:ext cx="835671" cy="333366"/>
            <a:chOff x="3062136" y="5885817"/>
            <a:chExt cx="835671" cy="333365"/>
          </a:xfrm>
          <a:effectLst/>
        </p:grpSpPr>
        <p:sp>
          <p:nvSpPr>
            <p:cNvPr id="157" name="AutoShape 112"/>
            <p:cNvSpPr>
              <a:spLocks noChangeArrowheads="1"/>
            </p:cNvSpPr>
            <p:nvPr/>
          </p:nvSpPr>
          <p:spPr bwMode="auto">
            <a:xfrm>
              <a:off x="3062136" y="5885817"/>
              <a:ext cx="835671" cy="333365"/>
            </a:xfrm>
            <a:prstGeom prst="wedgeRoundRectCallout">
              <a:avLst>
                <a:gd name="adj1" fmla="val 53546"/>
                <a:gd name="adj2" fmla="val -92749"/>
                <a:gd name="adj3" fmla="val 16667"/>
              </a:avLst>
            </a:prstGeom>
            <a:ln w="12700">
              <a:solidFill>
                <a:srgbClr val="00B050"/>
              </a:solidFill>
              <a:headEnd/>
              <a:tailEnd/>
            </a:ln>
            <a:effectLst/>
          </p:spPr>
          <p:style>
            <a:lnRef idx="2">
              <a:schemeClr val="accent2"/>
            </a:lnRef>
            <a:fillRef idx="1">
              <a:schemeClr val="lt1"/>
            </a:fillRef>
            <a:effectRef idx="0">
              <a:schemeClr val="accent2"/>
            </a:effectRef>
            <a:fontRef idx="minor">
              <a:schemeClr val="dk1"/>
            </a:fontRef>
          </p:style>
          <p:txBody>
            <a:bodyPr lIns="86457" tIns="43228" rIns="86457" bIns="43228"/>
            <a:lstStyle/>
            <a:p>
              <a:pPr algn="ctr">
                <a:spcBef>
                  <a:spcPct val="0"/>
                </a:spcBef>
                <a:buFontTx/>
                <a:buNone/>
              </a:pPr>
              <a:endParaRPr lang="ko-KR" altLang="en-US" sz="800" dirty="0">
                <a:solidFill>
                  <a:srgbClr val="222222"/>
                </a:solidFill>
                <a:latin typeface="맑은 고딕" pitchFamily="50" charset="-127"/>
                <a:ea typeface="맑은 고딕" pitchFamily="50" charset="-127"/>
              </a:endParaRPr>
            </a:p>
          </p:txBody>
        </p:sp>
        <p:pic>
          <p:nvPicPr>
            <p:cNvPr id="158" name="Picture 111" descr="RS232CI"/>
            <p:cNvPicPr>
              <a:picLocks noChangeAspect="1" noChangeArrowheads="1"/>
            </p:cNvPicPr>
            <p:nvPr/>
          </p:nvPicPr>
          <p:blipFill>
            <a:blip r:embed="rId4" cstate="email"/>
            <a:srcRect/>
            <a:stretch>
              <a:fillRect/>
            </a:stretch>
          </p:blipFill>
          <p:spPr bwMode="auto">
            <a:xfrm>
              <a:off x="3118622" y="5905889"/>
              <a:ext cx="327871" cy="293191"/>
            </a:xfrm>
            <a:prstGeom prst="rect">
              <a:avLst/>
            </a:prstGeom>
            <a:noFill/>
            <a:ln w="9525">
              <a:noFill/>
              <a:miter lim="800000"/>
              <a:headEnd/>
              <a:tailEnd/>
            </a:ln>
          </p:spPr>
        </p:pic>
        <p:sp>
          <p:nvSpPr>
            <p:cNvPr id="159" name="Rectangle 113"/>
            <p:cNvSpPr>
              <a:spLocks noChangeArrowheads="1"/>
            </p:cNvSpPr>
            <p:nvPr/>
          </p:nvSpPr>
          <p:spPr bwMode="auto">
            <a:xfrm>
              <a:off x="3484370" y="5930169"/>
              <a:ext cx="376785" cy="246221"/>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0" tIns="0" rIns="0" bIns="0" anchor="ctr">
              <a:spAutoFit/>
            </a:bodyPr>
            <a:lstStyle/>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RS232C</a:t>
              </a:r>
            </a:p>
            <a:p>
              <a:pPr algn="ctr">
                <a:spcBef>
                  <a:spcPct val="0"/>
                </a:spcBef>
                <a:buFontTx/>
                <a:buNone/>
              </a:pPr>
              <a:r>
                <a:rPr lang="en-US" altLang="ko-KR" sz="800" dirty="0">
                  <a:solidFill>
                    <a:sysClr val="windowText" lastClr="000000"/>
                  </a:solidFill>
                  <a:latin typeface="맑은 고딕" pitchFamily="50" charset="-127"/>
                  <a:ea typeface="맑은 고딕" pitchFamily="50" charset="-127"/>
                </a:rPr>
                <a:t>IN/OUT</a:t>
              </a:r>
            </a:p>
          </p:txBody>
        </p:sp>
      </p:grpSp>
      <p:pic>
        <p:nvPicPr>
          <p:cNvPr id="16388" name="Picture 4" descr="http://www.penandpaper.co.in/content/images/thumbs/0004462_d_link_dgs_1024d_network_switch_black.png"/>
          <p:cNvPicPr>
            <a:picLocks noChangeAspect="1" noChangeArrowheads="1"/>
          </p:cNvPicPr>
          <p:nvPr/>
        </p:nvPicPr>
        <p:blipFill rotWithShape="1">
          <a:blip r:embed="rId5">
            <a:extLst>
              <a:ext uri="{28A0092B-C50C-407E-A947-70E740481C1C}">
                <a14:useLocalDpi xmlns:a14="http://schemas.microsoft.com/office/drawing/2010/main" val="0"/>
              </a:ext>
            </a:extLst>
          </a:blip>
          <a:srcRect l="8989" t="19753" r="13581" b="26749"/>
          <a:stretch/>
        </p:blipFill>
        <p:spPr bwMode="auto">
          <a:xfrm>
            <a:off x="5020733" y="3556000"/>
            <a:ext cx="1828800" cy="7112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468" name="Picture 82"/>
          <p:cNvPicPr>
            <a:picLocks noChangeAspect="1" noChangeArrowheads="1"/>
          </p:cNvPicPr>
          <p:nvPr/>
        </p:nvPicPr>
        <p:blipFill>
          <a:blip r:embed="rId6" cstate="email"/>
          <a:srcRect/>
          <a:stretch>
            <a:fillRect/>
          </a:stretch>
        </p:blipFill>
        <p:spPr bwMode="auto">
          <a:xfrm>
            <a:off x="6306913" y="4793317"/>
            <a:ext cx="1112761" cy="685335"/>
          </a:xfrm>
          <a:prstGeom prst="rect">
            <a:avLst/>
          </a:prstGeom>
          <a:noFill/>
          <a:ln w="9525">
            <a:noFill/>
            <a:miter lim="800000"/>
            <a:headEnd/>
            <a:tailEnd/>
          </a:ln>
          <a:effectLst/>
        </p:spPr>
      </p:pic>
      <p:pic>
        <p:nvPicPr>
          <p:cNvPr id="18463" name="Picture 82"/>
          <p:cNvPicPr>
            <a:picLocks noChangeAspect="1" noChangeArrowheads="1"/>
          </p:cNvPicPr>
          <p:nvPr/>
        </p:nvPicPr>
        <p:blipFill>
          <a:blip r:embed="rId7" cstate="email"/>
          <a:srcRect/>
          <a:stretch>
            <a:fillRect/>
          </a:stretch>
        </p:blipFill>
        <p:spPr bwMode="auto">
          <a:xfrm>
            <a:off x="6330369" y="2279904"/>
            <a:ext cx="1114228" cy="683785"/>
          </a:xfrm>
          <a:prstGeom prst="rect">
            <a:avLst/>
          </a:prstGeom>
          <a:noFill/>
          <a:ln w="9525">
            <a:noFill/>
            <a:miter lim="800000"/>
            <a:headEnd/>
            <a:tailEnd/>
          </a:ln>
          <a:effectLst/>
        </p:spPr>
      </p:pic>
      <p:pic>
        <p:nvPicPr>
          <p:cNvPr id="18464" name="Picture 82"/>
          <p:cNvPicPr>
            <a:picLocks noChangeAspect="1" noChangeArrowheads="1"/>
          </p:cNvPicPr>
          <p:nvPr/>
        </p:nvPicPr>
        <p:blipFill>
          <a:blip r:embed="rId8" cstate="email"/>
          <a:srcRect/>
          <a:stretch>
            <a:fillRect/>
          </a:stretch>
        </p:blipFill>
        <p:spPr bwMode="auto">
          <a:xfrm>
            <a:off x="7692365" y="2280861"/>
            <a:ext cx="1112763" cy="683784"/>
          </a:xfrm>
          <a:prstGeom prst="rect">
            <a:avLst/>
          </a:prstGeom>
          <a:noFill/>
          <a:ln w="9525">
            <a:noFill/>
            <a:miter lim="800000"/>
            <a:headEnd/>
            <a:tailEnd/>
          </a:ln>
          <a:effectLst/>
        </p:spPr>
      </p:pic>
      <p:pic>
        <p:nvPicPr>
          <p:cNvPr id="18465" name="Picture 82"/>
          <p:cNvPicPr>
            <a:picLocks noChangeAspect="1" noChangeArrowheads="1"/>
          </p:cNvPicPr>
          <p:nvPr/>
        </p:nvPicPr>
        <p:blipFill>
          <a:blip r:embed="rId9" cstate="email"/>
          <a:srcRect/>
          <a:stretch>
            <a:fillRect/>
          </a:stretch>
        </p:blipFill>
        <p:spPr bwMode="auto">
          <a:xfrm>
            <a:off x="9025041" y="2275496"/>
            <a:ext cx="1114228" cy="683784"/>
          </a:xfrm>
          <a:prstGeom prst="rect">
            <a:avLst/>
          </a:prstGeom>
          <a:noFill/>
          <a:ln w="9525">
            <a:noFill/>
            <a:miter lim="800000"/>
            <a:headEnd/>
            <a:tailEnd/>
          </a:ln>
          <a:effectLst/>
        </p:spPr>
      </p:pic>
      <p:pic>
        <p:nvPicPr>
          <p:cNvPr id="18469" name="Picture 82"/>
          <p:cNvPicPr>
            <a:picLocks noChangeAspect="1" noChangeArrowheads="1"/>
          </p:cNvPicPr>
          <p:nvPr/>
        </p:nvPicPr>
        <p:blipFill>
          <a:blip r:embed="rId7" cstate="email"/>
          <a:srcRect/>
          <a:stretch>
            <a:fillRect/>
          </a:stretch>
        </p:blipFill>
        <p:spPr bwMode="auto">
          <a:xfrm>
            <a:off x="7692365" y="4790215"/>
            <a:ext cx="1112763" cy="685335"/>
          </a:xfrm>
          <a:prstGeom prst="rect">
            <a:avLst/>
          </a:prstGeom>
          <a:noFill/>
          <a:ln w="9525">
            <a:noFill/>
            <a:miter lim="800000"/>
            <a:headEnd/>
            <a:tailEnd/>
          </a:ln>
          <a:effectLst/>
        </p:spPr>
      </p:pic>
      <p:pic>
        <p:nvPicPr>
          <p:cNvPr id="18470" name="Picture 82"/>
          <p:cNvPicPr>
            <a:picLocks noChangeAspect="1" noChangeArrowheads="1"/>
          </p:cNvPicPr>
          <p:nvPr/>
        </p:nvPicPr>
        <p:blipFill>
          <a:blip r:embed="rId7" cstate="email"/>
          <a:srcRect/>
          <a:stretch>
            <a:fillRect/>
          </a:stretch>
        </p:blipFill>
        <p:spPr bwMode="auto">
          <a:xfrm>
            <a:off x="9025041" y="4793317"/>
            <a:ext cx="1114228" cy="685335"/>
          </a:xfrm>
          <a:prstGeom prst="rect">
            <a:avLst/>
          </a:prstGeom>
          <a:noFill/>
          <a:ln w="9525">
            <a:noFill/>
            <a:miter lim="800000"/>
            <a:headEnd/>
            <a:tailEnd/>
          </a:ln>
          <a:effectLst/>
        </p:spPr>
      </p:pic>
      <p:pic>
        <p:nvPicPr>
          <p:cNvPr id="18471" name="Picture 82"/>
          <p:cNvPicPr>
            <a:picLocks noChangeAspect="1" noChangeArrowheads="1"/>
          </p:cNvPicPr>
          <p:nvPr/>
        </p:nvPicPr>
        <p:blipFill>
          <a:blip r:embed="rId9" cstate="email"/>
          <a:srcRect/>
          <a:stretch>
            <a:fillRect/>
          </a:stretch>
        </p:blipFill>
        <p:spPr bwMode="auto">
          <a:xfrm>
            <a:off x="1939431" y="4796416"/>
            <a:ext cx="1114228" cy="683784"/>
          </a:xfrm>
          <a:prstGeom prst="rect">
            <a:avLst/>
          </a:prstGeom>
          <a:noFill/>
          <a:ln w="9525">
            <a:noFill/>
            <a:miter lim="800000"/>
            <a:headEnd/>
            <a:tailEnd/>
          </a:ln>
          <a:effectLst/>
        </p:spPr>
      </p:pic>
      <p:pic>
        <p:nvPicPr>
          <p:cNvPr id="18472" name="Picture 82"/>
          <p:cNvPicPr>
            <a:picLocks noChangeAspect="1" noChangeArrowheads="1"/>
          </p:cNvPicPr>
          <p:nvPr/>
        </p:nvPicPr>
        <p:blipFill>
          <a:blip r:embed="rId7" cstate="email"/>
          <a:srcRect/>
          <a:stretch>
            <a:fillRect/>
          </a:stretch>
        </p:blipFill>
        <p:spPr bwMode="auto">
          <a:xfrm>
            <a:off x="3326351" y="4793317"/>
            <a:ext cx="1112763" cy="685335"/>
          </a:xfrm>
          <a:prstGeom prst="rect">
            <a:avLst/>
          </a:prstGeom>
          <a:noFill/>
          <a:ln w="9525">
            <a:noFill/>
            <a:miter lim="800000"/>
            <a:headEnd/>
            <a:tailEnd/>
          </a:ln>
          <a:effectLst/>
        </p:spPr>
      </p:pic>
      <p:pic>
        <p:nvPicPr>
          <p:cNvPr id="18473" name="Picture 82"/>
          <p:cNvPicPr>
            <a:picLocks noChangeAspect="1" noChangeArrowheads="1"/>
          </p:cNvPicPr>
          <p:nvPr/>
        </p:nvPicPr>
        <p:blipFill>
          <a:blip r:embed="rId9" cstate="email"/>
          <a:srcRect/>
          <a:stretch>
            <a:fillRect/>
          </a:stretch>
        </p:blipFill>
        <p:spPr bwMode="auto">
          <a:xfrm>
            <a:off x="4659027" y="4796416"/>
            <a:ext cx="1114228" cy="683784"/>
          </a:xfrm>
          <a:prstGeom prst="rect">
            <a:avLst/>
          </a:prstGeom>
          <a:noFill/>
          <a:ln w="9525">
            <a:noFill/>
            <a:miter lim="800000"/>
            <a:headEnd/>
            <a:tailEnd/>
          </a:ln>
          <a:effectLst/>
        </p:spPr>
      </p:pic>
      <p:sp>
        <p:nvSpPr>
          <p:cNvPr id="18496" name="Rectangle 33"/>
          <p:cNvSpPr>
            <a:spLocks noChangeArrowheads="1"/>
          </p:cNvSpPr>
          <p:nvPr/>
        </p:nvSpPr>
        <p:spPr bwMode="auto">
          <a:xfrm>
            <a:off x="6399275" y="2461317"/>
            <a:ext cx="963221" cy="364375"/>
          </a:xfrm>
          <a:prstGeom prst="rect">
            <a:avLst/>
          </a:prstGeom>
          <a:noFill/>
          <a:ln w="9525" algn="ctr">
            <a:noFill/>
            <a:miter lim="800000"/>
            <a:headEnd/>
            <a:tailEnd/>
          </a:ln>
          <a:effectLst/>
        </p:spPr>
        <p:txBody>
          <a:bodyPr lIns="86445" tIns="43223" rIns="86445" bIns="43223" anchor="ctr"/>
          <a:lstStyle/>
          <a:p>
            <a:pPr marL="322703" indent="-322703" algn="ctr" eaLnBrk="0" hangingPunct="0">
              <a:lnSpc>
                <a:spcPct val="110000"/>
              </a:lnSpc>
              <a:spcBef>
                <a:spcPct val="20000"/>
              </a:spcBef>
              <a:tabLst>
                <a:tab pos="166605" algn="l"/>
              </a:tabLst>
            </a:pPr>
            <a:r>
              <a:rPr lang="en-US" altLang="ko-KR" sz="900" b="1" dirty="0">
                <a:solidFill>
                  <a:schemeClr val="bg1"/>
                </a:solidFill>
                <a:latin typeface="맑은 고딕" pitchFamily="50" charset="-127"/>
                <a:ea typeface="맑은 고딕" pitchFamily="50" charset="-127"/>
              </a:rPr>
              <a:t>IP : 10.88.1.1 </a:t>
            </a:r>
          </a:p>
        </p:txBody>
      </p:sp>
    </p:spTree>
    <p:extLst>
      <p:ext uri="{BB962C8B-B14F-4D97-AF65-F5344CB8AC3E}">
        <p14:creationId xmlns:p14="http://schemas.microsoft.com/office/powerpoint/2010/main" val="1122819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20" name="Rectangle 77"/>
          <p:cNvSpPr>
            <a:spLocks noChangeArrowheads="1"/>
          </p:cNvSpPr>
          <p:nvPr/>
        </p:nvSpPr>
        <p:spPr bwMode="auto">
          <a:xfrm>
            <a:off x="1801379"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24622" name="Rectangle 79"/>
          <p:cNvSpPr>
            <a:spLocks noChangeArrowheads="1"/>
          </p:cNvSpPr>
          <p:nvPr/>
        </p:nvSpPr>
        <p:spPr bwMode="auto">
          <a:xfrm>
            <a:off x="2970585"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82" name="Content Placeholder 1"/>
          <p:cNvSpPr>
            <a:spLocks noGrp="1"/>
          </p:cNvSpPr>
          <p:nvPr>
            <p:ph sz="quarter" idx="13"/>
          </p:nvPr>
        </p:nvSpPr>
        <p:spPr/>
        <p:txBody>
          <a:bodyPr>
            <a:normAutofit/>
          </a:bodyPr>
          <a:lstStyle/>
          <a:p>
            <a:pPr>
              <a:defRPr/>
            </a:pPr>
            <a:r>
              <a:rPr lang="en-US" sz="1800" dirty="0"/>
              <a:t>Samsung’s multi-part timer system provides an easy way to set automatic on/off and input modes of a display. 7 separate timers with a holiday compensation setting may be employed.</a:t>
            </a:r>
          </a:p>
        </p:txBody>
      </p:sp>
      <p:sp>
        <p:nvSpPr>
          <p:cNvPr id="2" name="Title 1"/>
          <p:cNvSpPr>
            <a:spLocks noGrp="1"/>
          </p:cNvSpPr>
          <p:nvPr>
            <p:ph type="title"/>
          </p:nvPr>
        </p:nvSpPr>
        <p:spPr/>
        <p:txBody>
          <a:bodyPr>
            <a:normAutofit/>
          </a:bodyPr>
          <a:lstStyle/>
          <a:p>
            <a:r>
              <a:rPr lang="en-US" dirty="0">
                <a:effectLst>
                  <a:outerShdw blurRad="50800" dist="12700" dir="2700000" algn="tl" rotWithShape="0">
                    <a:prstClr val="black">
                      <a:alpha val="40000"/>
                    </a:prstClr>
                  </a:outerShdw>
                </a:effectLst>
              </a:rPr>
              <a:t>Power Automation Timers</a:t>
            </a:r>
            <a:endParaRPr lang="en-US" dirty="0"/>
          </a:p>
        </p:txBody>
      </p:sp>
      <p:sp>
        <p:nvSpPr>
          <p:cNvPr id="55" name="AutoShape 132"/>
          <p:cNvSpPr>
            <a:spLocks noChangeArrowheads="1"/>
          </p:cNvSpPr>
          <p:nvPr/>
        </p:nvSpPr>
        <p:spPr bwMode="auto">
          <a:xfrm>
            <a:off x="7671128" y="5054530"/>
            <a:ext cx="2304545" cy="640080"/>
          </a:xfrm>
          <a:prstGeom prst="leftRightArrow">
            <a:avLst>
              <a:gd name="adj1" fmla="val 58111"/>
              <a:gd name="adj2" fmla="val 32912"/>
            </a:avLst>
          </a:prstGeom>
          <a:solidFill>
            <a:schemeClr val="bg2">
              <a:lumMod val="40000"/>
              <a:lumOff val="60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lIns="86457" tIns="43228" rIns="86457" bIns="43228" anchor="ctr"/>
          <a:lstStyle/>
          <a:p>
            <a:pPr algn="ctr"/>
            <a:endParaRPr lang="ko-KR" altLang="en-US"/>
          </a:p>
        </p:txBody>
      </p:sp>
      <p:sp>
        <p:nvSpPr>
          <p:cNvPr id="56" name="AutoShape 108"/>
          <p:cNvSpPr>
            <a:spLocks noChangeArrowheads="1"/>
          </p:cNvSpPr>
          <p:nvPr/>
        </p:nvSpPr>
        <p:spPr bwMode="auto">
          <a:xfrm>
            <a:off x="1813996" y="5069108"/>
            <a:ext cx="4683277" cy="610923"/>
          </a:xfrm>
          <a:prstGeom prst="leftRightArrow">
            <a:avLst>
              <a:gd name="adj1" fmla="val 59370"/>
              <a:gd name="adj2" fmla="val 36226"/>
            </a:avLst>
          </a:prstGeom>
          <a:solidFill>
            <a:srgbClr val="00A1CE"/>
          </a:solidFill>
          <a:ln>
            <a:noFill/>
            <a:headEnd/>
            <a:tailEnd/>
          </a:ln>
          <a:effectLst/>
        </p:spPr>
        <p:style>
          <a:lnRef idx="1">
            <a:schemeClr val="accent1"/>
          </a:lnRef>
          <a:fillRef idx="2">
            <a:schemeClr val="accent1"/>
          </a:fillRef>
          <a:effectRef idx="1">
            <a:schemeClr val="accent1"/>
          </a:effectRef>
          <a:fontRef idx="minor">
            <a:schemeClr val="dk1"/>
          </a:fontRef>
        </p:style>
        <p:txBody>
          <a:bodyPr lIns="86457" tIns="43228" rIns="86457" bIns="43228" anchor="ctr">
            <a:spAutoFit/>
          </a:bodyPr>
          <a:lstStyle/>
          <a:p>
            <a:endParaRPr lang="ko-KR" altLang="en-US"/>
          </a:p>
        </p:txBody>
      </p:sp>
      <p:sp>
        <p:nvSpPr>
          <p:cNvPr id="57" name="AutoShape 128"/>
          <p:cNvSpPr>
            <a:spLocks noChangeArrowheads="1"/>
          </p:cNvSpPr>
          <p:nvPr/>
        </p:nvSpPr>
        <p:spPr bwMode="auto">
          <a:xfrm>
            <a:off x="6497274" y="5054530"/>
            <a:ext cx="1169207" cy="640080"/>
          </a:xfrm>
          <a:prstGeom prst="leftRightArrow">
            <a:avLst>
              <a:gd name="adj1" fmla="val 58111"/>
              <a:gd name="adj2" fmla="val 31968"/>
            </a:avLst>
          </a:prstGeom>
          <a:solidFill>
            <a:schemeClr val="bg2">
              <a:lumMod val="75000"/>
            </a:schemeClr>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lIns="86457" tIns="43228" rIns="86457" bIns="43228" anchor="ctr"/>
          <a:lstStyle/>
          <a:p>
            <a:pPr algn="ctr"/>
            <a:endParaRPr lang="ko-KR" altLang="en-US"/>
          </a:p>
        </p:txBody>
      </p:sp>
      <p:sp>
        <p:nvSpPr>
          <p:cNvPr id="24584" name="Rectangle 60"/>
          <p:cNvSpPr>
            <a:spLocks noChangeArrowheads="1"/>
          </p:cNvSpPr>
          <p:nvPr/>
        </p:nvSpPr>
        <p:spPr bwMode="auto">
          <a:xfrm>
            <a:off x="1767400" y="2006600"/>
            <a:ext cx="2615184" cy="1207008"/>
          </a:xfrm>
          <a:prstGeom prst="rect">
            <a:avLst/>
          </a:prstGeom>
          <a:noFill/>
          <a:ln w="9525" algn="ctr">
            <a:noFill/>
            <a:miter lim="800000"/>
            <a:headEnd/>
            <a:tailEnd/>
          </a:ln>
          <a:effectLst/>
        </p:spPr>
        <p:txBody>
          <a:bodyPr lIns="34039" tIns="34039" rIns="34039" bIns="34033" anchor="ctr"/>
          <a:lstStyle/>
          <a:p>
            <a:pPr marL="322703" indent="-322703" defTabSz="924581">
              <a:buClr>
                <a:srgbClr val="000066"/>
              </a:buClr>
              <a:tabLst>
                <a:tab pos="250658" algn="l"/>
                <a:tab pos="3732848" algn="l"/>
                <a:tab pos="3900953" algn="l"/>
                <a:tab pos="3985007" algn="l"/>
              </a:tabLst>
            </a:pPr>
            <a:r>
              <a:rPr lang="en-US" altLang="ko-KR" sz="1400" b="1" dirty="0">
                <a:solidFill>
                  <a:srgbClr val="007AC2"/>
                </a:solidFill>
                <a:latin typeface="맑은 고딕" pitchFamily="50" charset="-127"/>
                <a:ea typeface="맑은 고딕" pitchFamily="50" charset="-127"/>
              </a:rPr>
              <a:t> Timer 1 </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Mon ~ Thu (09:00 ~ 22:00)</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Input : DVI   </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Volume : 60 </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Holiday Opt.: APPLY</a:t>
            </a:r>
          </a:p>
        </p:txBody>
      </p:sp>
      <p:sp>
        <p:nvSpPr>
          <p:cNvPr id="24586" name="Rectangle 60"/>
          <p:cNvSpPr>
            <a:spLocks noChangeArrowheads="1"/>
          </p:cNvSpPr>
          <p:nvPr/>
        </p:nvSpPr>
        <p:spPr bwMode="auto">
          <a:xfrm>
            <a:off x="4783581" y="2006600"/>
            <a:ext cx="2615184" cy="1207008"/>
          </a:xfrm>
          <a:prstGeom prst="rect">
            <a:avLst/>
          </a:prstGeom>
          <a:noFill/>
          <a:ln w="9525" algn="ctr">
            <a:noFill/>
            <a:miter lim="800000"/>
            <a:headEnd/>
            <a:tailEnd/>
          </a:ln>
          <a:effectLst/>
        </p:spPr>
        <p:txBody>
          <a:bodyPr lIns="34039" tIns="34039" rIns="34039" bIns="34033" anchor="ctr"/>
          <a:lstStyle/>
          <a:p>
            <a:pPr marL="322703" indent="-322703" defTabSz="924581">
              <a:buClr>
                <a:srgbClr val="000066"/>
              </a:buClr>
              <a:tabLst>
                <a:tab pos="250658" algn="l"/>
                <a:tab pos="3732848" algn="l"/>
                <a:tab pos="3900953" algn="l"/>
                <a:tab pos="3985007" algn="l"/>
              </a:tabLst>
            </a:pPr>
            <a:r>
              <a:rPr lang="en-US" altLang="ko-KR" sz="1400" b="1" dirty="0">
                <a:solidFill>
                  <a:srgbClr val="007AC2"/>
                </a:solidFill>
                <a:latin typeface="맑은 고딕" pitchFamily="50" charset="-127"/>
                <a:ea typeface="맑은 고딕" pitchFamily="50" charset="-127"/>
              </a:rPr>
              <a:t>  Timer 2 </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Fri (09:00 ~ 20:00)</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Input : PC </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Volume: 90</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Holiday Opt.: APPLY </a:t>
            </a:r>
          </a:p>
        </p:txBody>
      </p:sp>
      <p:sp>
        <p:nvSpPr>
          <p:cNvPr id="24587" name="Rectangle 60"/>
          <p:cNvSpPr>
            <a:spLocks noChangeArrowheads="1"/>
          </p:cNvSpPr>
          <p:nvPr/>
        </p:nvSpPr>
        <p:spPr bwMode="auto">
          <a:xfrm>
            <a:off x="7804168" y="2006600"/>
            <a:ext cx="2615184" cy="1207008"/>
          </a:xfrm>
          <a:prstGeom prst="rect">
            <a:avLst/>
          </a:prstGeom>
          <a:noFill/>
          <a:ln w="9525" algn="ctr">
            <a:noFill/>
            <a:miter lim="800000"/>
            <a:headEnd/>
            <a:tailEnd/>
          </a:ln>
          <a:effectLst/>
        </p:spPr>
        <p:txBody>
          <a:bodyPr lIns="34039" tIns="34039" rIns="34039" bIns="34033" anchor="ctr"/>
          <a:lstStyle/>
          <a:p>
            <a:pPr marL="322703" indent="-322703" defTabSz="924581">
              <a:buClr>
                <a:srgbClr val="000066"/>
              </a:buClr>
              <a:tabLst>
                <a:tab pos="250658" algn="l"/>
                <a:tab pos="3732848" algn="l"/>
                <a:tab pos="3900953" algn="l"/>
                <a:tab pos="3985007" algn="l"/>
              </a:tabLst>
            </a:pPr>
            <a:r>
              <a:rPr lang="en-US" altLang="ko-KR" sz="1400" b="1" dirty="0">
                <a:solidFill>
                  <a:srgbClr val="007AC2"/>
                </a:solidFill>
                <a:latin typeface="맑은 고딕" pitchFamily="50" charset="-127"/>
                <a:ea typeface="맑은 고딕" pitchFamily="50" charset="-127"/>
              </a:rPr>
              <a:t>  Timer 3 </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Sat/Sun (10:00 ~ 18:00)</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Input : MAGICINFO</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Volume: 100</a:t>
            </a:r>
          </a:p>
          <a:p>
            <a:pPr marL="322703" indent="-322703" defTabSz="924581">
              <a:buClr>
                <a:srgbClr val="000066"/>
              </a:buClr>
              <a:tabLst>
                <a:tab pos="250658" algn="l"/>
                <a:tab pos="3732848" algn="l"/>
                <a:tab pos="3900953" algn="l"/>
                <a:tab pos="3985007" algn="l"/>
              </a:tabLst>
            </a:pPr>
            <a:r>
              <a:rPr lang="en-US" altLang="ko-KR" sz="1400" dirty="0">
                <a:latin typeface="맑은 고딕" pitchFamily="50" charset="-127"/>
                <a:ea typeface="맑은 고딕" pitchFamily="50" charset="-127"/>
              </a:rPr>
              <a:t>   Holiday Opt.: NOT APPLY  </a:t>
            </a:r>
          </a:p>
        </p:txBody>
      </p:sp>
      <p:sp>
        <p:nvSpPr>
          <p:cNvPr id="24640" name="AutoShape 132"/>
          <p:cNvSpPr>
            <a:spLocks noChangeArrowheads="1"/>
          </p:cNvSpPr>
          <p:nvPr/>
        </p:nvSpPr>
        <p:spPr bwMode="auto">
          <a:xfrm>
            <a:off x="7664961" y="3977747"/>
            <a:ext cx="2304545" cy="640080"/>
          </a:xfrm>
          <a:prstGeom prst="leftRightArrow">
            <a:avLst>
              <a:gd name="adj1" fmla="val 58111"/>
              <a:gd name="adj2" fmla="val 32912"/>
            </a:avLst>
          </a:prstGeom>
          <a:solidFill>
            <a:schemeClr val="bg2">
              <a:lumMod val="40000"/>
              <a:lumOff val="60000"/>
            </a:schemeClr>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lIns="86457" tIns="43228" rIns="86457" bIns="43228" anchor="ctr"/>
          <a:lstStyle/>
          <a:p>
            <a:pPr algn="ctr"/>
            <a:endParaRPr lang="ko-KR" altLang="en-US"/>
          </a:p>
        </p:txBody>
      </p:sp>
      <p:sp>
        <p:nvSpPr>
          <p:cNvPr id="24633" name="AutoShape 108"/>
          <p:cNvSpPr>
            <a:spLocks noChangeArrowheads="1"/>
          </p:cNvSpPr>
          <p:nvPr/>
        </p:nvSpPr>
        <p:spPr bwMode="auto">
          <a:xfrm>
            <a:off x="1807830" y="3992325"/>
            <a:ext cx="4683277" cy="610923"/>
          </a:xfrm>
          <a:prstGeom prst="leftRightArrow">
            <a:avLst>
              <a:gd name="adj1" fmla="val 59370"/>
              <a:gd name="adj2" fmla="val 36226"/>
            </a:avLst>
          </a:prstGeom>
          <a:solidFill>
            <a:srgbClr val="00A1CE"/>
          </a:solidFill>
          <a:ln>
            <a:noFill/>
            <a:headEnd/>
            <a:tailEnd/>
          </a:ln>
          <a:effectLst/>
        </p:spPr>
        <p:style>
          <a:lnRef idx="1">
            <a:schemeClr val="accent1"/>
          </a:lnRef>
          <a:fillRef idx="2">
            <a:schemeClr val="accent1"/>
          </a:fillRef>
          <a:effectRef idx="1">
            <a:schemeClr val="accent1"/>
          </a:effectRef>
          <a:fontRef idx="minor">
            <a:schemeClr val="dk1"/>
          </a:fontRef>
        </p:style>
        <p:txBody>
          <a:bodyPr lIns="86457" tIns="43228" rIns="86457" bIns="43228" anchor="ctr">
            <a:spAutoFit/>
          </a:bodyPr>
          <a:lstStyle/>
          <a:p>
            <a:endParaRPr lang="ko-KR" altLang="en-US"/>
          </a:p>
        </p:txBody>
      </p:sp>
      <p:sp>
        <p:nvSpPr>
          <p:cNvPr id="24581" name="AutoShape 106"/>
          <p:cNvSpPr>
            <a:spLocks noChangeArrowheads="1"/>
          </p:cNvSpPr>
          <p:nvPr/>
        </p:nvSpPr>
        <p:spPr bwMode="auto">
          <a:xfrm>
            <a:off x="2023933" y="6080325"/>
            <a:ext cx="1938463" cy="403054"/>
          </a:xfrm>
          <a:prstGeom prst="roundRect">
            <a:avLst>
              <a:gd name="adj" fmla="val 16667"/>
            </a:avLst>
          </a:prstGeom>
          <a:ln>
            <a:headEnd/>
            <a:tailEnd/>
          </a:ln>
          <a:effectLst/>
        </p:spPr>
        <p:style>
          <a:lnRef idx="1">
            <a:schemeClr val="dk1"/>
          </a:lnRef>
          <a:fillRef idx="3">
            <a:schemeClr val="dk1"/>
          </a:fillRef>
          <a:effectRef idx="2">
            <a:schemeClr val="dk1"/>
          </a:effectRef>
          <a:fontRef idx="minor">
            <a:schemeClr val="lt1"/>
          </a:fontRef>
        </p:style>
        <p:txBody>
          <a:bodyPr lIns="86457" tIns="43228" rIns="86457" bIns="43228" anchor="ctr">
            <a:spAutoFit/>
          </a:bodyPr>
          <a:lstStyle/>
          <a:p>
            <a:endParaRPr lang="ko-KR" altLang="en-US"/>
          </a:p>
        </p:txBody>
      </p:sp>
      <p:sp>
        <p:nvSpPr>
          <p:cNvPr id="24585" name="Rectangle 60"/>
          <p:cNvSpPr>
            <a:spLocks noChangeArrowheads="1"/>
          </p:cNvSpPr>
          <p:nvPr/>
        </p:nvSpPr>
        <p:spPr bwMode="auto">
          <a:xfrm>
            <a:off x="1975024" y="6092531"/>
            <a:ext cx="2048128" cy="387168"/>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200" dirty="0">
                <a:solidFill>
                  <a:schemeClr val="bg1"/>
                </a:solidFill>
                <a:ea typeface="맑은 고딕" pitchFamily="50" charset="-127"/>
              </a:rPr>
              <a:t>POWER TURNED OFF!!</a:t>
            </a:r>
          </a:p>
          <a:p>
            <a:pPr marL="322703" indent="-322703" algn="ctr" defTabSz="924581">
              <a:buClr>
                <a:srgbClr val="000066"/>
              </a:buClr>
              <a:tabLst>
                <a:tab pos="250658" algn="l"/>
                <a:tab pos="3732848" algn="l"/>
                <a:tab pos="3900953" algn="l"/>
                <a:tab pos="3985007" algn="l"/>
              </a:tabLst>
            </a:pPr>
            <a:r>
              <a:rPr lang="en-US" altLang="ko-KR" sz="1200" dirty="0">
                <a:solidFill>
                  <a:schemeClr val="bg1"/>
                </a:solidFill>
                <a:ea typeface="맑은 고딕" pitchFamily="50" charset="-127"/>
              </a:rPr>
              <a:t>(Holiday option)</a:t>
            </a:r>
          </a:p>
        </p:txBody>
      </p:sp>
      <p:sp>
        <p:nvSpPr>
          <p:cNvPr id="24588" name="AutoShape 137"/>
          <p:cNvSpPr>
            <a:spLocks noChangeArrowheads="1"/>
          </p:cNvSpPr>
          <p:nvPr/>
        </p:nvSpPr>
        <p:spPr bwMode="auto">
          <a:xfrm>
            <a:off x="8584962" y="6076911"/>
            <a:ext cx="1791708" cy="403054"/>
          </a:xfrm>
          <a:prstGeom prst="roundRect">
            <a:avLst>
              <a:gd name="adj" fmla="val 16667"/>
            </a:avLst>
          </a:prstGeom>
          <a:ln>
            <a:headEnd/>
            <a:tailEnd/>
          </a:ln>
          <a:effectLst/>
        </p:spPr>
        <p:style>
          <a:lnRef idx="1">
            <a:schemeClr val="dk1"/>
          </a:lnRef>
          <a:fillRef idx="3">
            <a:schemeClr val="dk1"/>
          </a:fillRef>
          <a:effectRef idx="2">
            <a:schemeClr val="dk1"/>
          </a:effectRef>
          <a:fontRef idx="minor">
            <a:schemeClr val="lt1"/>
          </a:fontRef>
        </p:style>
        <p:txBody>
          <a:bodyPr lIns="86457" tIns="43228" rIns="86457" bIns="43228" anchor="ctr">
            <a:spAutoFit/>
          </a:bodyPr>
          <a:lstStyle/>
          <a:p>
            <a:endParaRPr lang="ko-KR" altLang="en-US"/>
          </a:p>
        </p:txBody>
      </p:sp>
      <p:sp>
        <p:nvSpPr>
          <p:cNvPr id="24589" name="Rectangle 60"/>
          <p:cNvSpPr>
            <a:spLocks noChangeArrowheads="1"/>
          </p:cNvSpPr>
          <p:nvPr/>
        </p:nvSpPr>
        <p:spPr bwMode="auto">
          <a:xfrm>
            <a:off x="8558709" y="6032835"/>
            <a:ext cx="1865892" cy="46391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200" dirty="0">
                <a:solidFill>
                  <a:schemeClr val="bg1"/>
                </a:solidFill>
                <a:ea typeface="맑은 고딕" pitchFamily="50" charset="-127"/>
              </a:rPr>
              <a:t>POWER KEPT ON!!</a:t>
            </a:r>
          </a:p>
          <a:p>
            <a:pPr marL="322703" indent="-322703" algn="ctr" defTabSz="924581">
              <a:buClr>
                <a:srgbClr val="000066"/>
              </a:buClr>
              <a:tabLst>
                <a:tab pos="250658" algn="l"/>
                <a:tab pos="3732848" algn="l"/>
                <a:tab pos="3900953" algn="l"/>
                <a:tab pos="3985007" algn="l"/>
              </a:tabLst>
            </a:pPr>
            <a:r>
              <a:rPr lang="en-US" altLang="ko-KR" sz="1200" dirty="0">
                <a:solidFill>
                  <a:schemeClr val="bg1"/>
                </a:solidFill>
                <a:ea typeface="맑은 고딕" pitchFamily="50" charset="-127"/>
              </a:rPr>
              <a:t>(NO Holiday option)</a:t>
            </a:r>
          </a:p>
        </p:txBody>
      </p:sp>
      <p:sp>
        <p:nvSpPr>
          <p:cNvPr id="24590" name="AutoShape 128"/>
          <p:cNvSpPr>
            <a:spLocks noChangeArrowheads="1"/>
          </p:cNvSpPr>
          <p:nvPr/>
        </p:nvSpPr>
        <p:spPr bwMode="auto">
          <a:xfrm>
            <a:off x="6491106" y="3994213"/>
            <a:ext cx="1169207" cy="640080"/>
          </a:xfrm>
          <a:prstGeom prst="leftRightArrow">
            <a:avLst>
              <a:gd name="adj1" fmla="val 58111"/>
              <a:gd name="adj2" fmla="val 31968"/>
            </a:avLst>
          </a:prstGeom>
          <a:solidFill>
            <a:schemeClr val="bg2">
              <a:lumMod val="75000"/>
            </a:schemeClr>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lIns="86457" tIns="43228" rIns="86457" bIns="43228" anchor="ctr"/>
          <a:lstStyle/>
          <a:p>
            <a:pPr algn="ctr"/>
            <a:endParaRPr lang="ko-KR" altLang="en-US"/>
          </a:p>
        </p:txBody>
      </p:sp>
      <p:sp>
        <p:nvSpPr>
          <p:cNvPr id="24607" name="Rectangle 60"/>
          <p:cNvSpPr>
            <a:spLocks noChangeArrowheads="1"/>
          </p:cNvSpPr>
          <p:nvPr/>
        </p:nvSpPr>
        <p:spPr bwMode="auto">
          <a:xfrm>
            <a:off x="1807830"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8</a:t>
            </a:r>
          </a:p>
        </p:txBody>
      </p:sp>
      <p:sp>
        <p:nvSpPr>
          <p:cNvPr id="24608" name="Rectangle 60"/>
          <p:cNvSpPr>
            <a:spLocks noChangeArrowheads="1"/>
          </p:cNvSpPr>
          <p:nvPr/>
        </p:nvSpPr>
        <p:spPr bwMode="auto">
          <a:xfrm>
            <a:off x="2978648"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9</a:t>
            </a:r>
          </a:p>
        </p:txBody>
      </p:sp>
      <p:sp>
        <p:nvSpPr>
          <p:cNvPr id="24609" name="Rectangle 60"/>
          <p:cNvSpPr>
            <a:spLocks noChangeArrowheads="1"/>
          </p:cNvSpPr>
          <p:nvPr/>
        </p:nvSpPr>
        <p:spPr bwMode="auto">
          <a:xfrm>
            <a:off x="4149468"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10</a:t>
            </a:r>
          </a:p>
        </p:txBody>
      </p:sp>
      <p:sp>
        <p:nvSpPr>
          <p:cNvPr id="24610" name="Rectangle 60"/>
          <p:cNvSpPr>
            <a:spLocks noChangeArrowheads="1"/>
          </p:cNvSpPr>
          <p:nvPr/>
        </p:nvSpPr>
        <p:spPr bwMode="auto">
          <a:xfrm>
            <a:off x="5320287"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11</a:t>
            </a:r>
          </a:p>
        </p:txBody>
      </p:sp>
      <p:sp>
        <p:nvSpPr>
          <p:cNvPr id="24611" name="Rectangle 60"/>
          <p:cNvSpPr>
            <a:spLocks noChangeArrowheads="1"/>
          </p:cNvSpPr>
          <p:nvPr/>
        </p:nvSpPr>
        <p:spPr bwMode="auto">
          <a:xfrm>
            <a:off x="6489492"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12</a:t>
            </a:r>
          </a:p>
        </p:txBody>
      </p:sp>
      <p:sp>
        <p:nvSpPr>
          <p:cNvPr id="24612" name="Rectangle 60"/>
          <p:cNvSpPr>
            <a:spLocks noChangeArrowheads="1"/>
          </p:cNvSpPr>
          <p:nvPr/>
        </p:nvSpPr>
        <p:spPr bwMode="auto">
          <a:xfrm>
            <a:off x="7660312"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13</a:t>
            </a:r>
          </a:p>
        </p:txBody>
      </p:sp>
      <p:sp>
        <p:nvSpPr>
          <p:cNvPr id="24613" name="Rectangle 60"/>
          <p:cNvSpPr>
            <a:spLocks noChangeArrowheads="1"/>
          </p:cNvSpPr>
          <p:nvPr/>
        </p:nvSpPr>
        <p:spPr bwMode="auto">
          <a:xfrm>
            <a:off x="1807830"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15</a:t>
            </a:r>
          </a:p>
        </p:txBody>
      </p:sp>
      <p:sp>
        <p:nvSpPr>
          <p:cNvPr id="24614" name="Rectangle 60"/>
          <p:cNvSpPr>
            <a:spLocks noChangeArrowheads="1"/>
          </p:cNvSpPr>
          <p:nvPr/>
        </p:nvSpPr>
        <p:spPr bwMode="auto">
          <a:xfrm>
            <a:off x="2978648"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16</a:t>
            </a:r>
          </a:p>
        </p:txBody>
      </p:sp>
      <p:sp>
        <p:nvSpPr>
          <p:cNvPr id="24615" name="Rectangle 60"/>
          <p:cNvSpPr>
            <a:spLocks noChangeArrowheads="1"/>
          </p:cNvSpPr>
          <p:nvPr/>
        </p:nvSpPr>
        <p:spPr bwMode="auto">
          <a:xfrm>
            <a:off x="4149468"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17</a:t>
            </a:r>
          </a:p>
        </p:txBody>
      </p:sp>
      <p:sp>
        <p:nvSpPr>
          <p:cNvPr id="24616" name="Rectangle 60"/>
          <p:cNvSpPr>
            <a:spLocks noChangeArrowheads="1"/>
          </p:cNvSpPr>
          <p:nvPr/>
        </p:nvSpPr>
        <p:spPr bwMode="auto">
          <a:xfrm>
            <a:off x="5320287"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18</a:t>
            </a:r>
          </a:p>
        </p:txBody>
      </p:sp>
      <p:sp>
        <p:nvSpPr>
          <p:cNvPr id="24617" name="Rectangle 60"/>
          <p:cNvSpPr>
            <a:spLocks noChangeArrowheads="1"/>
          </p:cNvSpPr>
          <p:nvPr/>
        </p:nvSpPr>
        <p:spPr bwMode="auto">
          <a:xfrm>
            <a:off x="6491106"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19</a:t>
            </a:r>
          </a:p>
        </p:txBody>
      </p:sp>
      <p:sp>
        <p:nvSpPr>
          <p:cNvPr id="24618" name="Rectangle 60"/>
          <p:cNvSpPr>
            <a:spLocks noChangeArrowheads="1"/>
          </p:cNvSpPr>
          <p:nvPr/>
        </p:nvSpPr>
        <p:spPr bwMode="auto">
          <a:xfrm>
            <a:off x="7660312"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20</a:t>
            </a:r>
          </a:p>
        </p:txBody>
      </p:sp>
      <p:sp>
        <p:nvSpPr>
          <p:cNvPr id="24619" name="Rectangle 60"/>
          <p:cNvSpPr>
            <a:spLocks noChangeArrowheads="1"/>
          </p:cNvSpPr>
          <p:nvPr/>
        </p:nvSpPr>
        <p:spPr bwMode="auto">
          <a:xfrm>
            <a:off x="1946521"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MON</a:t>
            </a:r>
          </a:p>
        </p:txBody>
      </p:sp>
      <p:sp>
        <p:nvSpPr>
          <p:cNvPr id="24621" name="Rectangle 60"/>
          <p:cNvSpPr>
            <a:spLocks noChangeArrowheads="1"/>
          </p:cNvSpPr>
          <p:nvPr/>
        </p:nvSpPr>
        <p:spPr bwMode="auto">
          <a:xfrm>
            <a:off x="3115727"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THE</a:t>
            </a:r>
          </a:p>
        </p:txBody>
      </p:sp>
      <p:sp>
        <p:nvSpPr>
          <p:cNvPr id="24623" name="Rectangle 80"/>
          <p:cNvSpPr>
            <a:spLocks noChangeArrowheads="1"/>
          </p:cNvSpPr>
          <p:nvPr/>
        </p:nvSpPr>
        <p:spPr bwMode="auto">
          <a:xfrm>
            <a:off x="4141403"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24624" name="Rectangle 81"/>
          <p:cNvSpPr>
            <a:spLocks noChangeArrowheads="1"/>
          </p:cNvSpPr>
          <p:nvPr/>
        </p:nvSpPr>
        <p:spPr bwMode="auto">
          <a:xfrm>
            <a:off x="5312223"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24625" name="Rectangle 82"/>
          <p:cNvSpPr>
            <a:spLocks noChangeArrowheads="1"/>
          </p:cNvSpPr>
          <p:nvPr/>
        </p:nvSpPr>
        <p:spPr bwMode="auto">
          <a:xfrm>
            <a:off x="6481430"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24626" name="Rectangle 83"/>
          <p:cNvSpPr>
            <a:spLocks noChangeArrowheads="1"/>
          </p:cNvSpPr>
          <p:nvPr/>
        </p:nvSpPr>
        <p:spPr bwMode="auto">
          <a:xfrm>
            <a:off x="7652250"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24627" name="Rectangle 84"/>
          <p:cNvSpPr>
            <a:spLocks noChangeArrowheads="1"/>
          </p:cNvSpPr>
          <p:nvPr/>
        </p:nvSpPr>
        <p:spPr bwMode="auto">
          <a:xfrm>
            <a:off x="8823069" y="3357973"/>
            <a:ext cx="1170820" cy="364299"/>
          </a:xfrm>
          <a:prstGeom prst="rect">
            <a:avLst/>
          </a:prstGeom>
          <a:ln>
            <a:headEnd/>
            <a:tailEnd/>
          </a:ln>
          <a:effectLst/>
        </p:spPr>
        <p:style>
          <a:lnRef idx="1">
            <a:schemeClr val="dk1"/>
          </a:lnRef>
          <a:fillRef idx="2">
            <a:schemeClr val="dk1"/>
          </a:fillRef>
          <a:effectRef idx="1">
            <a:schemeClr val="dk1"/>
          </a:effectRef>
          <a:fontRef idx="minor">
            <a:schemeClr val="dk1"/>
          </a:fontRef>
        </p:style>
        <p:txBody>
          <a:bodyPr lIns="86457" tIns="43228" rIns="86457" bIns="43228" anchor="ctr">
            <a:spAutoFit/>
          </a:bodyPr>
          <a:lstStyle/>
          <a:p>
            <a:endParaRPr lang="ko-KR" altLang="en-US"/>
          </a:p>
        </p:txBody>
      </p:sp>
      <p:sp>
        <p:nvSpPr>
          <p:cNvPr id="24628" name="Rectangle 60"/>
          <p:cNvSpPr>
            <a:spLocks noChangeArrowheads="1"/>
          </p:cNvSpPr>
          <p:nvPr/>
        </p:nvSpPr>
        <p:spPr bwMode="auto">
          <a:xfrm>
            <a:off x="4288160"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WED</a:t>
            </a:r>
          </a:p>
        </p:txBody>
      </p:sp>
      <p:sp>
        <p:nvSpPr>
          <p:cNvPr id="24629" name="Rectangle 60"/>
          <p:cNvSpPr>
            <a:spLocks noChangeArrowheads="1"/>
          </p:cNvSpPr>
          <p:nvPr/>
        </p:nvSpPr>
        <p:spPr bwMode="auto">
          <a:xfrm>
            <a:off x="5531549"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THU</a:t>
            </a:r>
          </a:p>
        </p:txBody>
      </p:sp>
      <p:sp>
        <p:nvSpPr>
          <p:cNvPr id="24630" name="Rectangle 60"/>
          <p:cNvSpPr>
            <a:spLocks noChangeArrowheads="1"/>
          </p:cNvSpPr>
          <p:nvPr/>
        </p:nvSpPr>
        <p:spPr bwMode="auto">
          <a:xfrm>
            <a:off x="6702368"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FRI</a:t>
            </a:r>
          </a:p>
        </p:txBody>
      </p:sp>
      <p:sp>
        <p:nvSpPr>
          <p:cNvPr id="24631" name="Rectangle 60"/>
          <p:cNvSpPr>
            <a:spLocks noChangeArrowheads="1"/>
          </p:cNvSpPr>
          <p:nvPr/>
        </p:nvSpPr>
        <p:spPr bwMode="auto">
          <a:xfrm>
            <a:off x="7873188"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SAT</a:t>
            </a:r>
          </a:p>
        </p:txBody>
      </p:sp>
      <p:sp>
        <p:nvSpPr>
          <p:cNvPr id="24632" name="Rectangle 60"/>
          <p:cNvSpPr>
            <a:spLocks noChangeArrowheads="1"/>
          </p:cNvSpPr>
          <p:nvPr/>
        </p:nvSpPr>
        <p:spPr bwMode="auto">
          <a:xfrm>
            <a:off x="8969823" y="3424995"/>
            <a:ext cx="801512"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n w="0"/>
                <a:latin typeface="맑은 고딕" pitchFamily="50" charset="-127"/>
                <a:ea typeface="맑은 고딕" pitchFamily="50" charset="-127"/>
              </a:rPr>
              <a:t>SUN</a:t>
            </a:r>
          </a:p>
        </p:txBody>
      </p:sp>
      <p:sp>
        <p:nvSpPr>
          <p:cNvPr id="24636" name="Rectangle 60"/>
          <p:cNvSpPr>
            <a:spLocks noChangeArrowheads="1"/>
          </p:cNvSpPr>
          <p:nvPr/>
        </p:nvSpPr>
        <p:spPr bwMode="auto">
          <a:xfrm>
            <a:off x="2173912" y="3988224"/>
            <a:ext cx="3949499" cy="619127"/>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500" dirty="0">
                <a:latin typeface="맑은 고딕" pitchFamily="50" charset="-127"/>
                <a:ea typeface="맑은 고딕" pitchFamily="50" charset="-127"/>
              </a:rPr>
              <a:t>  TIMER #1</a:t>
            </a:r>
          </a:p>
        </p:txBody>
      </p:sp>
      <p:sp>
        <p:nvSpPr>
          <p:cNvPr id="24637" name="Rectangle 60"/>
          <p:cNvSpPr>
            <a:spLocks noChangeArrowheads="1"/>
          </p:cNvSpPr>
          <p:nvPr/>
        </p:nvSpPr>
        <p:spPr bwMode="auto">
          <a:xfrm>
            <a:off x="2172301" y="5065007"/>
            <a:ext cx="3949497" cy="619127"/>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500" dirty="0">
                <a:latin typeface="맑은 고딕" pitchFamily="50" charset="-127"/>
                <a:ea typeface="맑은 고딕" pitchFamily="50" charset="-127"/>
              </a:rPr>
              <a:t>  TIMER #1</a:t>
            </a:r>
          </a:p>
        </p:txBody>
      </p:sp>
      <p:sp>
        <p:nvSpPr>
          <p:cNvPr id="24638" name="Rectangle 60"/>
          <p:cNvSpPr>
            <a:spLocks noChangeArrowheads="1"/>
          </p:cNvSpPr>
          <p:nvPr/>
        </p:nvSpPr>
        <p:spPr bwMode="auto">
          <a:xfrm>
            <a:off x="6700756" y="3988224"/>
            <a:ext cx="806349" cy="619127"/>
          </a:xfrm>
          <a:prstGeom prst="rect">
            <a:avLst/>
          </a:prstGeom>
          <a:noFill/>
          <a:ln w="9525" algn="ctr">
            <a:noFill/>
            <a:miter lim="800000"/>
            <a:headEnd/>
            <a:tailEnd/>
          </a:ln>
          <a:effectLst/>
        </p:spPr>
        <p:txBody>
          <a:bodyPr wrap="none" lIns="0" tIns="0" rIns="0" bIns="0" anchor="ctr"/>
          <a:lstStyle/>
          <a:p>
            <a:pPr marL="322703" indent="-322703" algn="ctr" defTabSz="924581">
              <a:buClr>
                <a:srgbClr val="000066"/>
              </a:buClr>
              <a:tabLst>
                <a:tab pos="250658" algn="l"/>
                <a:tab pos="3732848" algn="l"/>
                <a:tab pos="3900953" algn="l"/>
                <a:tab pos="3985007" algn="l"/>
              </a:tabLst>
            </a:pPr>
            <a:r>
              <a:rPr lang="en-US" altLang="ko-KR" sz="1500" dirty="0">
                <a:latin typeface="맑은 고딕" pitchFamily="50" charset="-127"/>
                <a:ea typeface="맑은 고딕" pitchFamily="50" charset="-127"/>
              </a:rPr>
              <a:t>TIMER #2</a:t>
            </a:r>
          </a:p>
        </p:txBody>
      </p:sp>
      <p:sp>
        <p:nvSpPr>
          <p:cNvPr id="24639" name="Rectangle 60"/>
          <p:cNvSpPr>
            <a:spLocks noChangeArrowheads="1"/>
          </p:cNvSpPr>
          <p:nvPr/>
        </p:nvSpPr>
        <p:spPr bwMode="auto">
          <a:xfrm>
            <a:off x="6700756" y="5065007"/>
            <a:ext cx="806349" cy="619127"/>
          </a:xfrm>
          <a:prstGeom prst="rect">
            <a:avLst/>
          </a:prstGeom>
          <a:noFill/>
          <a:ln w="9525" algn="ctr">
            <a:noFill/>
            <a:miter lim="800000"/>
            <a:headEnd/>
            <a:tailEnd/>
          </a:ln>
          <a:effectLst/>
        </p:spPr>
        <p:txBody>
          <a:bodyPr wrap="none" lIns="0" tIns="0" rIns="0" bIns="0" anchor="ctr"/>
          <a:lstStyle/>
          <a:p>
            <a:pPr marL="322703" indent="-322703" algn="ctr" defTabSz="924581">
              <a:buClr>
                <a:srgbClr val="000066"/>
              </a:buClr>
              <a:tabLst>
                <a:tab pos="250658" algn="l"/>
                <a:tab pos="3732848" algn="l"/>
                <a:tab pos="3900953" algn="l"/>
                <a:tab pos="3985007" algn="l"/>
              </a:tabLst>
            </a:pPr>
            <a:r>
              <a:rPr lang="en-US" altLang="ko-KR" sz="1500" dirty="0">
                <a:latin typeface="맑은 고딕" pitchFamily="50" charset="-127"/>
                <a:ea typeface="맑은 고딕" pitchFamily="50" charset="-127"/>
              </a:rPr>
              <a:t>TIMER #2</a:t>
            </a:r>
          </a:p>
        </p:txBody>
      </p:sp>
      <p:sp>
        <p:nvSpPr>
          <p:cNvPr id="24643" name="Rectangle 60"/>
          <p:cNvSpPr>
            <a:spLocks noChangeArrowheads="1"/>
          </p:cNvSpPr>
          <p:nvPr/>
        </p:nvSpPr>
        <p:spPr bwMode="auto">
          <a:xfrm>
            <a:off x="8429570" y="3977606"/>
            <a:ext cx="806349" cy="619127"/>
          </a:xfrm>
          <a:prstGeom prst="rect">
            <a:avLst/>
          </a:prstGeom>
          <a:noFill/>
          <a:ln w="9525" algn="ctr">
            <a:noFill/>
            <a:miter lim="800000"/>
            <a:headEnd/>
            <a:tailEnd/>
          </a:ln>
          <a:effectLst/>
        </p:spPr>
        <p:txBody>
          <a:bodyPr wrap="none" lIns="0" tIns="0" rIns="0" bIns="0" anchor="ctr"/>
          <a:lstStyle/>
          <a:p>
            <a:pPr marL="322703" indent="-322703" algn="ctr" defTabSz="924581">
              <a:buClr>
                <a:srgbClr val="000066"/>
              </a:buClr>
              <a:tabLst>
                <a:tab pos="250658" algn="l"/>
                <a:tab pos="3732848" algn="l"/>
                <a:tab pos="3900953" algn="l"/>
                <a:tab pos="3985007" algn="l"/>
              </a:tabLst>
            </a:pPr>
            <a:r>
              <a:rPr lang="en-US" altLang="ko-KR" sz="1500" dirty="0">
                <a:latin typeface="맑은 고딕" pitchFamily="50" charset="-127"/>
                <a:ea typeface="맑은 고딕" pitchFamily="50" charset="-127"/>
              </a:rPr>
              <a:t>TIMER #3</a:t>
            </a:r>
          </a:p>
        </p:txBody>
      </p:sp>
      <p:sp>
        <p:nvSpPr>
          <p:cNvPr id="24644" name="Rectangle 60"/>
          <p:cNvSpPr>
            <a:spLocks noChangeArrowheads="1"/>
          </p:cNvSpPr>
          <p:nvPr/>
        </p:nvSpPr>
        <p:spPr bwMode="auto">
          <a:xfrm>
            <a:off x="8429570" y="5065007"/>
            <a:ext cx="806349" cy="619127"/>
          </a:xfrm>
          <a:prstGeom prst="rect">
            <a:avLst/>
          </a:prstGeom>
          <a:noFill/>
          <a:ln w="9525" algn="ctr">
            <a:noFill/>
            <a:miter lim="800000"/>
            <a:headEnd/>
            <a:tailEnd/>
          </a:ln>
          <a:effectLst/>
        </p:spPr>
        <p:txBody>
          <a:bodyPr wrap="none" lIns="0" tIns="0" rIns="0" bIns="0" anchor="ctr"/>
          <a:lstStyle/>
          <a:p>
            <a:pPr marL="322703" indent="-322703" algn="ctr" defTabSz="924581">
              <a:buClr>
                <a:srgbClr val="000066"/>
              </a:buClr>
              <a:tabLst>
                <a:tab pos="250658" algn="l"/>
                <a:tab pos="3732848" algn="l"/>
                <a:tab pos="3900953" algn="l"/>
                <a:tab pos="3985007" algn="l"/>
              </a:tabLst>
            </a:pPr>
            <a:r>
              <a:rPr lang="en-US" altLang="ko-KR" sz="1500" dirty="0">
                <a:latin typeface="맑은 고딕" pitchFamily="50" charset="-127"/>
                <a:ea typeface="맑은 고딕" pitchFamily="50" charset="-127"/>
              </a:rPr>
              <a:t>TIMER #3</a:t>
            </a:r>
          </a:p>
        </p:txBody>
      </p:sp>
      <p:sp>
        <p:nvSpPr>
          <p:cNvPr id="24645" name="Rectangle 60"/>
          <p:cNvSpPr>
            <a:spLocks noChangeArrowheads="1"/>
          </p:cNvSpPr>
          <p:nvPr/>
        </p:nvSpPr>
        <p:spPr bwMode="auto">
          <a:xfrm>
            <a:off x="8829518" y="3745645"/>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14</a:t>
            </a:r>
          </a:p>
        </p:txBody>
      </p:sp>
      <p:sp>
        <p:nvSpPr>
          <p:cNvPr id="24646" name="Rectangle 60"/>
          <p:cNvSpPr>
            <a:spLocks noChangeArrowheads="1"/>
          </p:cNvSpPr>
          <p:nvPr/>
        </p:nvSpPr>
        <p:spPr bwMode="auto">
          <a:xfrm>
            <a:off x="8829518" y="4828693"/>
            <a:ext cx="290285" cy="231959"/>
          </a:xfrm>
          <a:prstGeom prst="rect">
            <a:avLst/>
          </a:prstGeom>
          <a:noFill/>
          <a:ln w="9525" algn="ctr">
            <a:noFill/>
            <a:miter lim="800000"/>
            <a:headEnd/>
            <a:tailEnd/>
          </a:ln>
          <a:effectLst/>
        </p:spPr>
        <p:txBody>
          <a:bodyPr lIns="34039" tIns="34039" rIns="34039" bIns="34033" anchor="ctr"/>
          <a:lstStyle/>
          <a:p>
            <a:pPr marL="322703" indent="-322703" algn="ctr" defTabSz="924581">
              <a:buClr>
                <a:srgbClr val="000066"/>
              </a:buClr>
              <a:tabLst>
                <a:tab pos="250658" algn="l"/>
                <a:tab pos="3732848" algn="l"/>
                <a:tab pos="3900953" algn="l"/>
                <a:tab pos="3985007" algn="l"/>
              </a:tabLst>
            </a:pPr>
            <a:r>
              <a:rPr lang="en-US" altLang="ko-KR" sz="1300" b="1" dirty="0">
                <a:latin typeface="맑은 고딕" pitchFamily="50" charset="-127"/>
                <a:ea typeface="맑은 고딕" pitchFamily="50" charset="-127"/>
              </a:rPr>
              <a:t>15</a:t>
            </a:r>
          </a:p>
        </p:txBody>
      </p:sp>
      <p:sp>
        <p:nvSpPr>
          <p:cNvPr id="59" name="AutoShape 104"/>
          <p:cNvSpPr>
            <a:spLocks noChangeArrowheads="1"/>
          </p:cNvSpPr>
          <p:nvPr/>
        </p:nvSpPr>
        <p:spPr bwMode="auto">
          <a:xfrm>
            <a:off x="1836096" y="4695003"/>
            <a:ext cx="2414016" cy="1005840"/>
          </a:xfrm>
          <a:prstGeom prst="roundRect">
            <a:avLst>
              <a:gd name="adj" fmla="val 16667"/>
            </a:avLst>
          </a:prstGeom>
          <a:solidFill>
            <a:srgbClr val="FF0000">
              <a:alpha val="18039"/>
            </a:srgbClr>
          </a:solidFill>
          <a:ln w="25400" algn="ctr">
            <a:solidFill>
              <a:srgbClr val="FF0000"/>
            </a:solidFill>
            <a:prstDash val="dash"/>
            <a:round/>
            <a:headEnd/>
            <a:tailEnd/>
          </a:ln>
          <a:effectLst/>
        </p:spPr>
        <p:txBody>
          <a:bodyPr lIns="86457" tIns="43228" rIns="86457" bIns="43228" anchor="ctr">
            <a:spAutoFit/>
          </a:bodyPr>
          <a:lstStyle/>
          <a:p>
            <a:endParaRPr lang="ko-KR" altLang="en-US"/>
          </a:p>
        </p:txBody>
      </p:sp>
      <p:sp>
        <p:nvSpPr>
          <p:cNvPr id="61" name="AutoShape 136"/>
          <p:cNvSpPr>
            <a:spLocks noChangeArrowheads="1"/>
          </p:cNvSpPr>
          <p:nvPr/>
        </p:nvSpPr>
        <p:spPr bwMode="auto">
          <a:xfrm>
            <a:off x="8842421" y="3760172"/>
            <a:ext cx="1159531" cy="2011680"/>
          </a:xfrm>
          <a:prstGeom prst="roundRect">
            <a:avLst>
              <a:gd name="adj" fmla="val 16667"/>
            </a:avLst>
          </a:prstGeom>
          <a:solidFill>
            <a:srgbClr val="FF0000">
              <a:alpha val="18039"/>
            </a:srgbClr>
          </a:solidFill>
          <a:ln w="25400" algn="ctr">
            <a:solidFill>
              <a:srgbClr val="FF0000"/>
            </a:solidFill>
            <a:prstDash val="dash"/>
            <a:round/>
            <a:headEnd/>
            <a:tailEnd/>
          </a:ln>
          <a:effectLst/>
        </p:spPr>
        <p:txBody>
          <a:bodyPr lIns="86457" tIns="43228" rIns="86457" bIns="43228" anchor="ctr">
            <a:spAutoFit/>
          </a:bodyPr>
          <a:lstStyle/>
          <a:p>
            <a:endParaRPr lang="en-US" altLang="ko-KR" dirty="0"/>
          </a:p>
          <a:p>
            <a:endParaRPr lang="en-US" altLang="ko-KR" dirty="0"/>
          </a:p>
          <a:p>
            <a:endParaRPr lang="en-US" altLang="ko-KR" dirty="0"/>
          </a:p>
          <a:p>
            <a:endParaRPr lang="en-US" altLang="ko-KR" dirty="0"/>
          </a:p>
          <a:p>
            <a:endParaRPr lang="en-US" altLang="ko-KR" dirty="0"/>
          </a:p>
          <a:p>
            <a:endParaRPr lang="ko-KR" altLang="en-US"/>
          </a:p>
        </p:txBody>
      </p:sp>
    </p:spTree>
    <p:extLst>
      <p:ext uri="{BB962C8B-B14F-4D97-AF65-F5344CB8AC3E}">
        <p14:creationId xmlns:p14="http://schemas.microsoft.com/office/powerpoint/2010/main" val="837912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r>
              <a:rPr lang="en-US" sz="1800" dirty="0">
                <a:solidFill>
                  <a:srgbClr val="007AC2"/>
                </a:solidFill>
              </a:rPr>
              <a:t>Samsung commercial LFDs feature an automatic source switching feature.</a:t>
            </a:r>
          </a:p>
          <a:p>
            <a:r>
              <a:rPr lang="en-US" sz="1800" dirty="0"/>
              <a:t>Each display can be set with a primary and secondary source.</a:t>
            </a:r>
          </a:p>
          <a:p>
            <a:r>
              <a:rPr lang="en-US" sz="1800" dirty="0"/>
              <a:t>When the primary source no longer sends a signal to the display, it will automatically switch to the configured secondary source input.</a:t>
            </a:r>
          </a:p>
        </p:txBody>
      </p:sp>
      <p:sp>
        <p:nvSpPr>
          <p:cNvPr id="4" name="Title 3"/>
          <p:cNvSpPr>
            <a:spLocks noGrp="1"/>
          </p:cNvSpPr>
          <p:nvPr>
            <p:ph type="title"/>
          </p:nvPr>
        </p:nvSpPr>
        <p:spPr/>
        <p:txBody>
          <a:bodyPr>
            <a:normAutofit/>
          </a:bodyPr>
          <a:lstStyle/>
          <a:p>
            <a:r>
              <a:rPr lang="en-US" dirty="0">
                <a:effectLst>
                  <a:outerShdw blurRad="50800" dist="12700" dir="2700000" algn="tl" rotWithShape="0">
                    <a:prstClr val="black">
                      <a:alpha val="40000"/>
                    </a:prstClr>
                  </a:outerShdw>
                </a:effectLst>
              </a:rPr>
              <a:t>Automatic Source Switching</a:t>
            </a:r>
          </a:p>
        </p:txBody>
      </p:sp>
      <p:pic>
        <p:nvPicPr>
          <p:cNvPr id="4098" name="Picture 2" descr="http://www.touchwindow.com/mm5/graphics/00000001/samsung/ME40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694" y="3191610"/>
            <a:ext cx="2681139" cy="160581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직선 연결선 197"/>
          <p:cNvCxnSpPr/>
          <p:nvPr/>
        </p:nvCxnSpPr>
        <p:spPr bwMode="auto">
          <a:xfrm rot="5400000">
            <a:off x="5685894" y="4957652"/>
            <a:ext cx="381465"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직선 연결선 198"/>
          <p:cNvCxnSpPr/>
          <p:nvPr/>
        </p:nvCxnSpPr>
        <p:spPr bwMode="auto">
          <a:xfrm rot="5400000">
            <a:off x="6437600" y="4954558"/>
            <a:ext cx="381465"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모서리가 둥근 직사각형 203"/>
          <p:cNvSpPr/>
          <p:nvPr/>
        </p:nvSpPr>
        <p:spPr bwMode="auto">
          <a:xfrm>
            <a:off x="6422232" y="5152381"/>
            <a:ext cx="1064753" cy="711072"/>
          </a:xfrm>
          <a:prstGeom prst="roundRect">
            <a:avLst/>
          </a:pr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ko-KR" altLang="en-US" sz="1600" b="1">
              <a:solidFill>
                <a:schemeClr val="bg2"/>
              </a:solidFill>
              <a:latin typeface="Arial" pitchFamily="34" charset="0"/>
              <a:cs typeface="Arial" pitchFamily="34" charset="0"/>
            </a:endParaRPr>
          </a:p>
        </p:txBody>
      </p:sp>
      <p:sp>
        <p:nvSpPr>
          <p:cNvPr id="204" name="모서리가 둥근 직사각형 203"/>
          <p:cNvSpPr/>
          <p:nvPr/>
        </p:nvSpPr>
        <p:spPr bwMode="auto">
          <a:xfrm>
            <a:off x="5180534" y="5152381"/>
            <a:ext cx="968100" cy="711072"/>
          </a:xfrm>
          <a:prstGeom prst="roundRect">
            <a:avLst/>
          </a:prstGeom>
          <a:solidFill>
            <a:srgbClr val="00A1CE"/>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endParaRPr lang="ko-KR" altLang="en-US" sz="1600" b="1">
              <a:solidFill>
                <a:schemeClr val="bg1"/>
              </a:solidFill>
              <a:latin typeface="Arial" pitchFamily="34" charset="0"/>
              <a:cs typeface="Arial" pitchFamily="34" charset="0"/>
            </a:endParaRPr>
          </a:p>
        </p:txBody>
      </p:sp>
      <p:sp>
        <p:nvSpPr>
          <p:cNvPr id="196" name="TextBox 195"/>
          <p:cNvSpPr txBox="1"/>
          <p:nvPr/>
        </p:nvSpPr>
        <p:spPr>
          <a:xfrm>
            <a:off x="5068661" y="5347225"/>
            <a:ext cx="1186975" cy="307777"/>
          </a:xfrm>
          <a:prstGeom prst="rect">
            <a:avLst/>
          </a:prstGeom>
          <a:noFill/>
          <a:effectLst/>
        </p:spPr>
        <p:txBody>
          <a:bodyPr wrap="square" rtlCol="0">
            <a:spAutoFit/>
          </a:bodyPr>
          <a:lstStyle/>
          <a:p>
            <a:pPr algn="ctr"/>
            <a:r>
              <a:rPr lang="en-US" altLang="ko-KR" sz="1400" b="1" dirty="0">
                <a:solidFill>
                  <a:schemeClr val="bg1"/>
                </a:solidFill>
                <a:latin typeface="Arial" pitchFamily="34" charset="0"/>
                <a:cs typeface="Arial" pitchFamily="34" charset="0"/>
              </a:rPr>
              <a:t>Primary</a:t>
            </a:r>
            <a:endParaRPr lang="ko-KR" altLang="en-US" sz="1400" b="1" dirty="0">
              <a:solidFill>
                <a:schemeClr val="bg1"/>
              </a:solidFill>
              <a:latin typeface="Arial" pitchFamily="34" charset="0"/>
              <a:cs typeface="Arial" pitchFamily="34" charset="0"/>
            </a:endParaRPr>
          </a:p>
        </p:txBody>
      </p:sp>
      <p:sp>
        <p:nvSpPr>
          <p:cNvPr id="197" name="TextBox 196"/>
          <p:cNvSpPr txBox="1"/>
          <p:nvPr/>
        </p:nvSpPr>
        <p:spPr>
          <a:xfrm>
            <a:off x="6356906" y="5350909"/>
            <a:ext cx="1226461" cy="307777"/>
          </a:xfrm>
          <a:prstGeom prst="rect">
            <a:avLst/>
          </a:prstGeom>
          <a:noFill/>
          <a:effectLst/>
        </p:spPr>
        <p:txBody>
          <a:bodyPr wrap="square" rtlCol="0">
            <a:spAutoFit/>
          </a:bodyPr>
          <a:lstStyle/>
          <a:p>
            <a:pPr algn="ctr"/>
            <a:r>
              <a:rPr lang="en-US" altLang="ko-KR" sz="1400" b="1" dirty="0">
                <a:solidFill>
                  <a:schemeClr val="tx1">
                    <a:lumMod val="50000"/>
                    <a:lumOff val="50000"/>
                  </a:schemeClr>
                </a:solidFill>
                <a:latin typeface="Arial" pitchFamily="34" charset="0"/>
                <a:cs typeface="Arial" pitchFamily="34" charset="0"/>
              </a:rPr>
              <a:t>Secondary</a:t>
            </a:r>
            <a:endParaRPr lang="ko-KR" altLang="en-US" sz="1400" b="1" dirty="0">
              <a:solidFill>
                <a:schemeClr val="tx1">
                  <a:lumMod val="50000"/>
                  <a:lumOff val="50000"/>
                </a:schemeClr>
              </a:solidFill>
              <a:latin typeface="Arial" pitchFamily="34" charset="0"/>
              <a:cs typeface="Arial" pitchFamily="34" charset="0"/>
            </a:endParaRPr>
          </a:p>
        </p:txBody>
      </p:sp>
      <p:pic>
        <p:nvPicPr>
          <p:cNvPr id="4100" name="Picture 4" descr="http://www.bestbuy.ca/multimedia/Products/500x500/102/10278/102789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7772" y="2620310"/>
            <a:ext cx="2766628" cy="2766627"/>
          </a:xfrm>
          <a:prstGeom prst="rect">
            <a:avLst/>
          </a:prstGeom>
          <a:noFill/>
          <a:extLst>
            <a:ext uri="{909E8E84-426E-40DD-AFC4-6F175D3DCCD1}">
              <a14:hiddenFill xmlns:a14="http://schemas.microsoft.com/office/drawing/2010/main">
                <a:solidFill>
                  <a:srgbClr val="FFFFFF"/>
                </a:solidFill>
              </a14:hiddenFill>
            </a:ext>
          </a:extLst>
        </p:spPr>
      </p:pic>
      <p:sp>
        <p:nvSpPr>
          <p:cNvPr id="193" name="오른쪽 화살표 192"/>
          <p:cNvSpPr/>
          <p:nvPr/>
        </p:nvSpPr>
        <p:spPr bwMode="auto">
          <a:xfrm>
            <a:off x="7628132" y="3491544"/>
            <a:ext cx="900901" cy="1027838"/>
          </a:xfrm>
          <a:prstGeom prst="rightArrow">
            <a:avLst/>
          </a:prstGeom>
          <a:solidFill>
            <a:srgbClr val="00A1CE"/>
          </a:solidFill>
          <a:ln>
            <a:no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ko-KR" altLang="en-US" sz="1600" b="1">
              <a:solidFill>
                <a:srgbClr val="000000"/>
              </a:solidFill>
              <a:latin typeface="Arial" pitchFamily="34" charset="0"/>
              <a:cs typeface="Arial" pitchFamily="34" charset="0"/>
            </a:endParaRPr>
          </a:p>
        </p:txBody>
      </p:sp>
      <p:cxnSp>
        <p:nvCxnSpPr>
          <p:cNvPr id="44" name="직선 연결선 197"/>
          <p:cNvCxnSpPr/>
          <p:nvPr/>
        </p:nvCxnSpPr>
        <p:spPr bwMode="auto">
          <a:xfrm rot="5400000">
            <a:off x="9004483" y="4961599"/>
            <a:ext cx="381465"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5" name="직선 연결선 198"/>
          <p:cNvCxnSpPr/>
          <p:nvPr/>
        </p:nvCxnSpPr>
        <p:spPr bwMode="auto">
          <a:xfrm rot="5400000">
            <a:off x="9756188" y="4958504"/>
            <a:ext cx="381465"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40" name="모서리가 둥근 직사각형 203"/>
          <p:cNvSpPr/>
          <p:nvPr/>
        </p:nvSpPr>
        <p:spPr bwMode="auto">
          <a:xfrm>
            <a:off x="9740820" y="5156328"/>
            <a:ext cx="1064753" cy="711072"/>
          </a:xfrm>
          <a:prstGeom prst="roundRect">
            <a:avLst/>
          </a:prstGeom>
          <a:solidFill>
            <a:srgbClr val="00A1CE"/>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endParaRPr lang="ko-KR" altLang="en-US" sz="1600" b="1">
              <a:solidFill>
                <a:schemeClr val="bg2"/>
              </a:solidFill>
              <a:latin typeface="Arial" pitchFamily="34" charset="0"/>
              <a:cs typeface="Arial" pitchFamily="34" charset="0"/>
            </a:endParaRPr>
          </a:p>
        </p:txBody>
      </p:sp>
      <p:sp>
        <p:nvSpPr>
          <p:cNvPr id="41" name="모서리가 둥근 직사각형 203"/>
          <p:cNvSpPr/>
          <p:nvPr/>
        </p:nvSpPr>
        <p:spPr bwMode="auto">
          <a:xfrm>
            <a:off x="8499123" y="5156328"/>
            <a:ext cx="968100" cy="711072"/>
          </a:xfrm>
          <a:prstGeom prst="roundRect">
            <a:avLst/>
          </a:pr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lang="ko-KR" altLang="en-US" sz="1600" b="1">
              <a:solidFill>
                <a:schemeClr val="bg1"/>
              </a:solidFill>
              <a:latin typeface="Arial" pitchFamily="34" charset="0"/>
              <a:cs typeface="Arial" pitchFamily="34" charset="0"/>
            </a:endParaRPr>
          </a:p>
        </p:txBody>
      </p:sp>
      <p:sp>
        <p:nvSpPr>
          <p:cNvPr id="42" name="TextBox 41"/>
          <p:cNvSpPr txBox="1"/>
          <p:nvPr/>
        </p:nvSpPr>
        <p:spPr>
          <a:xfrm>
            <a:off x="8387249" y="5351172"/>
            <a:ext cx="1186975" cy="307777"/>
          </a:xfrm>
          <a:prstGeom prst="rect">
            <a:avLst/>
          </a:prstGeom>
          <a:noFill/>
          <a:effectLst/>
        </p:spPr>
        <p:txBody>
          <a:bodyPr wrap="square" rtlCol="0">
            <a:spAutoFit/>
          </a:bodyPr>
          <a:lstStyle/>
          <a:p>
            <a:pPr algn="ctr"/>
            <a:r>
              <a:rPr lang="en-US" altLang="ko-KR" sz="1400" b="1" dirty="0">
                <a:solidFill>
                  <a:schemeClr val="tx1">
                    <a:lumMod val="50000"/>
                    <a:lumOff val="50000"/>
                  </a:schemeClr>
                </a:solidFill>
                <a:latin typeface="Arial" pitchFamily="34" charset="0"/>
                <a:cs typeface="Arial" pitchFamily="34" charset="0"/>
              </a:rPr>
              <a:t>Primary</a:t>
            </a:r>
            <a:endParaRPr lang="ko-KR" altLang="en-US" sz="1400" b="1" dirty="0">
              <a:solidFill>
                <a:schemeClr val="tx1">
                  <a:lumMod val="50000"/>
                  <a:lumOff val="50000"/>
                </a:schemeClr>
              </a:solidFill>
              <a:latin typeface="Arial" pitchFamily="34" charset="0"/>
              <a:cs typeface="Arial" pitchFamily="34" charset="0"/>
            </a:endParaRPr>
          </a:p>
        </p:txBody>
      </p:sp>
      <p:sp>
        <p:nvSpPr>
          <p:cNvPr id="43" name="TextBox 42"/>
          <p:cNvSpPr txBox="1"/>
          <p:nvPr/>
        </p:nvSpPr>
        <p:spPr>
          <a:xfrm>
            <a:off x="9675495" y="5354856"/>
            <a:ext cx="1226461" cy="307777"/>
          </a:xfrm>
          <a:prstGeom prst="rect">
            <a:avLst/>
          </a:prstGeom>
          <a:noFill/>
          <a:effectLst/>
        </p:spPr>
        <p:txBody>
          <a:bodyPr wrap="square" rtlCol="0">
            <a:spAutoFit/>
          </a:bodyPr>
          <a:lstStyle/>
          <a:p>
            <a:pPr algn="ctr"/>
            <a:r>
              <a:rPr lang="en-US" altLang="ko-KR" sz="1400" b="1" dirty="0">
                <a:solidFill>
                  <a:schemeClr val="bg1"/>
                </a:solidFill>
                <a:latin typeface="Arial" pitchFamily="34" charset="0"/>
                <a:cs typeface="Arial" pitchFamily="34" charset="0"/>
              </a:rPr>
              <a:t>Secondary</a:t>
            </a:r>
            <a:endParaRPr lang="ko-KR" altLang="en-US" sz="14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AA1B1E7A-45AE-4200-8133-0CE8242E86D9}"/>
              </a:ext>
            </a:extLst>
          </p:cNvPr>
          <p:cNvPicPr>
            <a:picLocks noChangeAspect="1"/>
          </p:cNvPicPr>
          <p:nvPr/>
        </p:nvPicPr>
        <p:blipFill rotWithShape="1">
          <a:blip r:embed="rId5"/>
          <a:srcRect l="12193" r="11495"/>
          <a:stretch/>
        </p:blipFill>
        <p:spPr>
          <a:xfrm>
            <a:off x="464989" y="2620639"/>
            <a:ext cx="4340355" cy="3041994"/>
          </a:xfrm>
          <a:prstGeom prst="rect">
            <a:avLst/>
          </a:prstGeom>
        </p:spPr>
      </p:pic>
    </p:spTree>
    <p:extLst>
      <p:ext uri="{BB962C8B-B14F-4D97-AF65-F5344CB8AC3E}">
        <p14:creationId xmlns:p14="http://schemas.microsoft.com/office/powerpoint/2010/main" val="261568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BBABF56A-2C85-4884-9EFD-6AE03E95D261}"/>
              </a:ext>
            </a:extLst>
          </p:cNvPr>
          <p:cNvPicPr>
            <a:picLocks noChangeAspect="1"/>
          </p:cNvPicPr>
          <p:nvPr/>
        </p:nvPicPr>
        <p:blipFill rotWithShape="1">
          <a:blip r:embed="rId2"/>
          <a:srcRect r="48740"/>
          <a:stretch/>
        </p:blipFill>
        <p:spPr>
          <a:xfrm>
            <a:off x="9184745" y="1939452"/>
            <a:ext cx="2756086" cy="3586203"/>
          </a:xfrm>
          <a:prstGeom prst="rect">
            <a:avLst/>
          </a:prstGeom>
        </p:spPr>
      </p:pic>
      <p:pic>
        <p:nvPicPr>
          <p:cNvPr id="2050" name="Picture 2" descr="http://www.onlineitbazaar.com/wp-content/uploads/2016/02/Samsung-USB-3.0-Flash-Drive-4GB-Silve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24073" y="3169682"/>
            <a:ext cx="1588603" cy="19865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electronics&#10;&#10;Description automatically generated">
            <a:extLst>
              <a:ext uri="{FF2B5EF4-FFF2-40B4-BE49-F238E27FC236}">
                <a16:creationId xmlns:a16="http://schemas.microsoft.com/office/drawing/2014/main" id="{CB107C42-45C4-471C-A30A-4FDE533D2B7A}"/>
              </a:ext>
            </a:extLst>
          </p:cNvPr>
          <p:cNvPicPr>
            <a:picLocks noChangeAspect="1"/>
          </p:cNvPicPr>
          <p:nvPr/>
        </p:nvPicPr>
        <p:blipFill rotWithShape="1">
          <a:blip r:embed="rId4"/>
          <a:srcRect l="30994" r="30848"/>
          <a:stretch/>
        </p:blipFill>
        <p:spPr>
          <a:xfrm>
            <a:off x="7939702" y="3768046"/>
            <a:ext cx="1541386" cy="2694368"/>
          </a:xfrm>
          <a:prstGeom prst="rect">
            <a:avLst/>
          </a:prstGeom>
        </p:spPr>
      </p:pic>
      <p:pic>
        <p:nvPicPr>
          <p:cNvPr id="6" name="Picture 5" descr="A picture containing electronics&#10;&#10;Description automatically generated">
            <a:extLst>
              <a:ext uri="{FF2B5EF4-FFF2-40B4-BE49-F238E27FC236}">
                <a16:creationId xmlns:a16="http://schemas.microsoft.com/office/drawing/2014/main" id="{E4356811-1444-4464-BA20-2876EB2A3C05}"/>
              </a:ext>
            </a:extLst>
          </p:cNvPr>
          <p:cNvPicPr>
            <a:picLocks noChangeAspect="1"/>
          </p:cNvPicPr>
          <p:nvPr/>
        </p:nvPicPr>
        <p:blipFill rotWithShape="1">
          <a:blip r:embed="rId4"/>
          <a:srcRect l="30994" r="30848"/>
          <a:stretch/>
        </p:blipFill>
        <p:spPr>
          <a:xfrm>
            <a:off x="7939702" y="932483"/>
            <a:ext cx="1541386" cy="2694368"/>
          </a:xfrm>
          <a:prstGeom prst="rect">
            <a:avLst/>
          </a:prstGeom>
        </p:spPr>
      </p:pic>
      <p:sp>
        <p:nvSpPr>
          <p:cNvPr id="3" name="Content Placeholder 2"/>
          <p:cNvSpPr>
            <a:spLocks noGrp="1"/>
          </p:cNvSpPr>
          <p:nvPr>
            <p:ph sz="quarter" idx="13"/>
          </p:nvPr>
        </p:nvSpPr>
        <p:spPr>
          <a:xfrm>
            <a:off x="173184" y="901931"/>
            <a:ext cx="6684818" cy="5444836"/>
          </a:xfrm>
        </p:spPr>
        <p:txBody>
          <a:bodyPr/>
          <a:lstStyle/>
          <a:p>
            <a:r>
              <a:rPr lang="en-US" sz="1800" dirty="0">
                <a:solidFill>
                  <a:srgbClr val="007AC2"/>
                </a:solidFill>
              </a:rPr>
              <a:t>Configurations of one LFD can easily be copied to many others, using the onboard MagicClone system and a USB flash drive. </a:t>
            </a:r>
          </a:p>
          <a:p>
            <a:r>
              <a:rPr lang="en-US" sz="1800" dirty="0"/>
              <a:t>MagicClone will copy all user menu settings from one display onto the flash drive, which can be copied to any other LFD from the same series.</a:t>
            </a:r>
          </a:p>
        </p:txBody>
      </p:sp>
      <p:sp>
        <p:nvSpPr>
          <p:cNvPr id="2" name="Title 1"/>
          <p:cNvSpPr>
            <a:spLocks noGrp="1"/>
          </p:cNvSpPr>
          <p:nvPr>
            <p:ph type="title"/>
          </p:nvPr>
        </p:nvSpPr>
        <p:spPr/>
        <p:txBody>
          <a:bodyPr>
            <a:normAutofit/>
          </a:bodyPr>
          <a:lstStyle/>
          <a:p>
            <a:r>
              <a:rPr lang="en-US" dirty="0"/>
              <a:t>MagicClone</a:t>
            </a:r>
          </a:p>
        </p:txBody>
      </p:sp>
      <p:sp>
        <p:nvSpPr>
          <p:cNvPr id="4" name="Down Arrow 3"/>
          <p:cNvSpPr/>
          <p:nvPr/>
        </p:nvSpPr>
        <p:spPr>
          <a:xfrm>
            <a:off x="8151595" y="3009584"/>
            <a:ext cx="1117600" cy="1896664"/>
          </a:xfrm>
          <a:prstGeom prst="downArrow">
            <a:avLst/>
          </a:prstGeom>
          <a:solidFill>
            <a:srgbClr val="00A1CE"/>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a:p>
        </p:txBody>
      </p:sp>
    </p:spTree>
    <p:extLst>
      <p:ext uri="{BB962C8B-B14F-4D97-AF65-F5344CB8AC3E}">
        <p14:creationId xmlns:p14="http://schemas.microsoft.com/office/powerpoint/2010/main" val="3331764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67" dirty="0"/>
              <a:t>LFD system menus, MagicInfo Premium S, and SSSP software can utilize a USB connected touch overlay through the onboard SoC.</a:t>
            </a:r>
          </a:p>
        </p:txBody>
      </p:sp>
      <p:sp>
        <p:nvSpPr>
          <p:cNvPr id="2" name="Title 1"/>
          <p:cNvSpPr>
            <a:spLocks noGrp="1"/>
          </p:cNvSpPr>
          <p:nvPr>
            <p:ph type="title"/>
          </p:nvPr>
        </p:nvSpPr>
        <p:spPr/>
        <p:txBody>
          <a:bodyPr>
            <a:normAutofit/>
          </a:bodyPr>
          <a:lstStyle/>
          <a:p>
            <a:r>
              <a:rPr lang="en-US" dirty="0"/>
              <a:t>PC-Less Touch</a:t>
            </a:r>
          </a:p>
        </p:txBody>
      </p:sp>
      <p:pic>
        <p:nvPicPr>
          <p:cNvPr id="13314" name="Picture 2" descr="http://www.samsung.com/ca/consumer-images/product/large-format-display/2013/CY-TE65LCC/ZA/features/CY-TE65LCC-ZA-1452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199" y="2393688"/>
            <a:ext cx="6087604" cy="377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471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PMF / PHF-P / QER / QBR / QMR / QMN series LFDs integrate a center infrared (IR) receiver into the display glass, for easier and more flexible user control. </a:t>
            </a:r>
          </a:p>
        </p:txBody>
      </p:sp>
      <p:sp>
        <p:nvSpPr>
          <p:cNvPr id="2" name="Title 1"/>
          <p:cNvSpPr>
            <a:spLocks noGrp="1"/>
          </p:cNvSpPr>
          <p:nvPr>
            <p:ph type="title"/>
          </p:nvPr>
        </p:nvSpPr>
        <p:spPr/>
        <p:txBody>
          <a:bodyPr/>
          <a:lstStyle/>
          <a:p>
            <a:r>
              <a:rPr lang="en-US" dirty="0"/>
              <a:t>Center IR Receiver</a:t>
            </a:r>
          </a:p>
        </p:txBody>
      </p:sp>
      <p:pic>
        <p:nvPicPr>
          <p:cNvPr id="4" name="Picture 3"/>
          <p:cNvPicPr>
            <a:picLocks noChangeAspect="1"/>
          </p:cNvPicPr>
          <p:nvPr/>
        </p:nvPicPr>
        <p:blipFill>
          <a:blip r:embed="rId2"/>
          <a:stretch>
            <a:fillRect/>
          </a:stretch>
        </p:blipFill>
        <p:spPr>
          <a:xfrm>
            <a:off x="2310865" y="2231560"/>
            <a:ext cx="7570273" cy="3534240"/>
          </a:xfrm>
          <a:prstGeom prst="rect">
            <a:avLst/>
          </a:prstGeom>
          <a:effectLst/>
        </p:spPr>
      </p:pic>
    </p:spTree>
    <p:extLst>
      <p:ext uri="{BB962C8B-B14F-4D97-AF65-F5344CB8AC3E}">
        <p14:creationId xmlns:p14="http://schemas.microsoft.com/office/powerpoint/2010/main" val="1299601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All of Samsung’s PMF / PHF-P / QBR / QMN / QMR standalone displays and OMF / OMN semi outdoor displays are IP5x certified, signifying their dust-resistant design and ability to withstand a range of environmental conditions. </a:t>
            </a:r>
          </a:p>
          <a:p>
            <a:r>
              <a:rPr lang="en-US" sz="1800" dirty="0"/>
              <a:t>Customers can conveniently use this IP5x certified display without needing to prepare additional enclosures in dusty places. </a:t>
            </a:r>
          </a:p>
          <a:p>
            <a:r>
              <a:rPr lang="en-US" sz="1800" dirty="0"/>
              <a:t>Uninterrupted, 24/7 content delivery is always assured regardless of surrounding natural or interactive conditions. </a:t>
            </a:r>
          </a:p>
        </p:txBody>
      </p:sp>
      <p:sp>
        <p:nvSpPr>
          <p:cNvPr id="2" name="Title 1"/>
          <p:cNvSpPr>
            <a:spLocks noGrp="1"/>
          </p:cNvSpPr>
          <p:nvPr>
            <p:ph type="title"/>
          </p:nvPr>
        </p:nvSpPr>
        <p:spPr/>
        <p:txBody>
          <a:bodyPr/>
          <a:lstStyle/>
          <a:p>
            <a:r>
              <a:rPr lang="en-US" dirty="0"/>
              <a:t>IP5X Dust Rating</a:t>
            </a:r>
          </a:p>
        </p:txBody>
      </p:sp>
      <p:pic>
        <p:nvPicPr>
          <p:cNvPr id="5" name="Picture 4"/>
          <p:cNvPicPr>
            <a:picLocks noChangeAspect="1"/>
          </p:cNvPicPr>
          <p:nvPr/>
        </p:nvPicPr>
        <p:blipFill>
          <a:blip r:embed="rId2"/>
          <a:stretch>
            <a:fillRect/>
          </a:stretch>
        </p:blipFill>
        <p:spPr>
          <a:xfrm>
            <a:off x="2967788" y="3253963"/>
            <a:ext cx="6256424" cy="3259985"/>
          </a:xfrm>
          <a:prstGeom prst="rect">
            <a:avLst/>
          </a:prstGeom>
          <a:effectLst/>
        </p:spPr>
      </p:pic>
    </p:spTree>
    <p:extLst>
      <p:ext uri="{BB962C8B-B14F-4D97-AF65-F5344CB8AC3E}">
        <p14:creationId xmlns:p14="http://schemas.microsoft.com/office/powerpoint/2010/main" val="186441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effectLst/>
        </p:spPr>
        <p:txBody>
          <a:bodyPr vert="horz" wrap="square" lIns="91440" tIns="45720" rIns="91440" bIns="45720" numCol="1" rtlCol="0" anchor="t" anchorCtr="0" compatLnSpc="1">
            <a:prstTxWarp prst="textNoShape">
              <a:avLst/>
            </a:prstTxWarp>
            <a:normAutofit/>
          </a:bodyPr>
          <a:lstStyle/>
          <a:p>
            <a:r>
              <a:rPr lang="en-US" sz="2000" dirty="0"/>
              <a:t>One of the big issues facing us today in the audiovisual and digital signage industry is the seeming battle between the use of commercial and consumer displays.</a:t>
            </a:r>
          </a:p>
          <a:p>
            <a:r>
              <a:rPr lang="en-US" sz="2000" dirty="0"/>
              <a:t>Consumer displays, tend to be lower cost, widely available, and appear to be designed with compelling set of features and capabilities for end users.</a:t>
            </a:r>
          </a:p>
          <a:p>
            <a:r>
              <a:rPr lang="en-US" sz="2000" b="1" dirty="0">
                <a:solidFill>
                  <a:srgbClr val="007AC2"/>
                </a:solidFill>
              </a:rPr>
              <a:t>So, this begs the question, “Why can’t I just use a less expensive consumer display, for my commercial application?” </a:t>
            </a:r>
          </a:p>
        </p:txBody>
      </p:sp>
      <p:sp>
        <p:nvSpPr>
          <p:cNvPr id="2" name="Title 1"/>
          <p:cNvSpPr>
            <a:spLocks noGrp="1"/>
          </p:cNvSpPr>
          <p:nvPr>
            <p:ph type="title"/>
          </p:nvPr>
        </p:nvSpPr>
        <p:spPr>
          <a:effectLst/>
        </p:spPr>
        <p:txBody>
          <a:bodyPr>
            <a:normAutofit/>
          </a:bodyPr>
          <a:lstStyle/>
          <a:p>
            <a:r>
              <a:rPr lang="en-US" dirty="0">
                <a:effectLst>
                  <a:outerShdw blurRad="50800" dist="12700" dir="2700000" algn="tl" rotWithShape="0">
                    <a:prstClr val="black">
                      <a:alpha val="40000"/>
                    </a:prstClr>
                  </a:outerShdw>
                </a:effectLst>
              </a:rPr>
              <a:t>Commercial VS. Consumer Displays</a:t>
            </a:r>
          </a:p>
        </p:txBody>
      </p:sp>
      <p:pic>
        <p:nvPicPr>
          <p:cNvPr id="4098" name="Picture 2" descr="http://www.acountrypriest.com/wp-content/uploads/2013/03/appleo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193" y="3733800"/>
            <a:ext cx="3365617" cy="2992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40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5" name="Text Placeholder 4"/>
          <p:cNvSpPr>
            <a:spLocks noGrp="1"/>
          </p:cNvSpPr>
          <p:nvPr>
            <p:ph type="body" sz="quarter" idx="11"/>
          </p:nvPr>
        </p:nvSpPr>
        <p:spPr>
          <a:xfrm>
            <a:off x="382403" y="3629794"/>
            <a:ext cx="4817670" cy="751039"/>
          </a:xfrm>
        </p:spPr>
        <p:txBody>
          <a:bodyPr/>
          <a:lstStyle/>
          <a:p>
            <a:r>
              <a:rPr lang="en-US" sz="3600" dirty="0"/>
              <a:t>Outdoor / </a:t>
            </a:r>
          </a:p>
          <a:p>
            <a:r>
              <a:rPr lang="en-US" sz="3600" dirty="0"/>
              <a:t>Semi- Outdoor </a:t>
            </a:r>
          </a:p>
          <a:p>
            <a:r>
              <a:rPr lang="en-US" sz="3600" dirty="0"/>
              <a:t>LFD Features</a:t>
            </a:r>
          </a:p>
        </p:txBody>
      </p:sp>
    </p:spTree>
    <p:extLst>
      <p:ext uri="{BB962C8B-B14F-4D97-AF65-F5344CB8AC3E}">
        <p14:creationId xmlns:p14="http://schemas.microsoft.com/office/powerpoint/2010/main" val="1573057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sz="1800" dirty="0"/>
              <a:t>Samsung outdoor and semi-outdoor LFDs feature high screen brightness, for high ambient light and sunlight environments. </a:t>
            </a:r>
          </a:p>
          <a:p>
            <a:endParaRPr lang="en-US" sz="1800" dirty="0"/>
          </a:p>
          <a:p>
            <a:r>
              <a:rPr lang="en-US" sz="1800" dirty="0">
                <a:solidFill>
                  <a:srgbClr val="007AC2"/>
                </a:solidFill>
              </a:rPr>
              <a:t>Typical LFD: 300-700 nits</a:t>
            </a:r>
          </a:p>
          <a:p>
            <a:r>
              <a:rPr lang="en-US" sz="1800" dirty="0">
                <a:solidFill>
                  <a:srgbClr val="007AC2"/>
                </a:solidFill>
              </a:rPr>
              <a:t>OMH: 1000 nits</a:t>
            </a:r>
          </a:p>
          <a:p>
            <a:r>
              <a:rPr lang="en-US" sz="1800" dirty="0">
                <a:solidFill>
                  <a:srgbClr val="007AC2"/>
                </a:solidFill>
              </a:rPr>
              <a:t>OMD-W: 2500 nits</a:t>
            </a:r>
          </a:p>
          <a:p>
            <a:r>
              <a:rPr lang="en-US" sz="1800" dirty="0">
                <a:solidFill>
                  <a:srgbClr val="007AC2"/>
                </a:solidFill>
              </a:rPr>
              <a:t>OHF: 2500 nits</a:t>
            </a:r>
          </a:p>
          <a:p>
            <a:r>
              <a:rPr lang="en-US" sz="1800" dirty="0">
                <a:solidFill>
                  <a:srgbClr val="007AC2"/>
                </a:solidFill>
              </a:rPr>
              <a:t>OMN-D: 3000/1000 nits</a:t>
            </a:r>
          </a:p>
          <a:p>
            <a:r>
              <a:rPr lang="en-US" sz="1800" dirty="0">
                <a:solidFill>
                  <a:srgbClr val="007AC2"/>
                </a:solidFill>
              </a:rPr>
              <a:t>OHN-D 3000 nits</a:t>
            </a:r>
          </a:p>
          <a:p>
            <a:r>
              <a:rPr lang="en-US" sz="1800" dirty="0">
                <a:solidFill>
                  <a:srgbClr val="007AC2"/>
                </a:solidFill>
              </a:rPr>
              <a:t>OMN: 4000 nits</a:t>
            </a:r>
          </a:p>
        </p:txBody>
      </p:sp>
      <p:sp>
        <p:nvSpPr>
          <p:cNvPr id="3" name="Title 2"/>
          <p:cNvSpPr>
            <a:spLocks noGrp="1"/>
          </p:cNvSpPr>
          <p:nvPr>
            <p:ph type="title"/>
          </p:nvPr>
        </p:nvSpPr>
        <p:spPr/>
        <p:txBody>
          <a:bodyPr/>
          <a:lstStyle/>
          <a:p>
            <a:r>
              <a:rPr lang="en-US" dirty="0"/>
              <a:t>High Brightness</a:t>
            </a:r>
          </a:p>
        </p:txBody>
      </p:sp>
      <p:pic>
        <p:nvPicPr>
          <p:cNvPr id="18434" name="Picture 2" descr="http://displaysolutions.samsung.com/static/images/feature/oh46d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2616201"/>
            <a:ext cx="6056219" cy="32331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380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OHF / OHN-D series LFDs feature IP56 rating for outdoor use without the need for an IP rated enclosure. </a:t>
            </a:r>
          </a:p>
        </p:txBody>
      </p:sp>
      <p:sp>
        <p:nvSpPr>
          <p:cNvPr id="2" name="Title 1"/>
          <p:cNvSpPr>
            <a:spLocks noGrp="1"/>
          </p:cNvSpPr>
          <p:nvPr>
            <p:ph type="title"/>
          </p:nvPr>
        </p:nvSpPr>
        <p:spPr/>
        <p:txBody>
          <a:bodyPr/>
          <a:lstStyle/>
          <a:p>
            <a:r>
              <a:rPr lang="en-US" dirty="0"/>
              <a:t>IP Ratings</a:t>
            </a:r>
          </a:p>
        </p:txBody>
      </p:sp>
      <p:pic>
        <p:nvPicPr>
          <p:cNvPr id="16386" name="Picture 2" descr="http://displaysolutions.samsung.com/static/images/feature/oh46d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988" y="2108200"/>
            <a:ext cx="7328024" cy="391209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630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OMH and OHF series LFDs feature an integrated HDBase-T input, removing the need for an external receiver.</a:t>
            </a:r>
          </a:p>
          <a:p>
            <a:r>
              <a:rPr lang="en-US" sz="1800" dirty="0"/>
              <a:t>This provides for easier installation and signal distribution, allowing the source to be placed up to 100M (330FT) away from the LFD.  </a:t>
            </a:r>
          </a:p>
        </p:txBody>
      </p:sp>
      <p:sp>
        <p:nvSpPr>
          <p:cNvPr id="2" name="Title 1"/>
          <p:cNvSpPr>
            <a:spLocks noGrp="1"/>
          </p:cNvSpPr>
          <p:nvPr>
            <p:ph type="title"/>
          </p:nvPr>
        </p:nvSpPr>
        <p:spPr/>
        <p:txBody>
          <a:bodyPr/>
          <a:lstStyle/>
          <a:p>
            <a:r>
              <a:rPr lang="en-US" dirty="0"/>
              <a:t>Integrated </a:t>
            </a:r>
            <a:r>
              <a:rPr lang="en-US" dirty="0" err="1"/>
              <a:t>HDBase</a:t>
            </a:r>
            <a:r>
              <a:rPr lang="en-US" dirty="0"/>
              <a:t>-T</a:t>
            </a:r>
          </a:p>
        </p:txBody>
      </p:sp>
      <p:pic>
        <p:nvPicPr>
          <p:cNvPr id="15362" name="Picture 2" descr="http://displaysolutions.samsung.com/static/images/feature/oh46d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080" y="2717800"/>
            <a:ext cx="6661840" cy="355645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81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Additional display protection is provided through the 5 mm (0.19 in.) tempered Reflection Cancelling Protection Glass that can resist the free dropping of a 0.54 kg (1.19 lb.) metal ball from up to 2.5 meters (8.2 ft.). </a:t>
            </a:r>
          </a:p>
          <a:p>
            <a:r>
              <a:rPr lang="en-US" sz="1800" dirty="0"/>
              <a:t>2.5meters are Samsung's higher standard of protection glass than industry standard 1.5meters.</a:t>
            </a:r>
          </a:p>
          <a:p>
            <a:r>
              <a:rPr lang="en-US" sz="1800" dirty="0"/>
              <a:t>In addition, a gap between the Reflection Cancelling Protection Glass and the LCD panel prevents LCD breakage when the protection glass is broken (unlike optically bonded panels, which are more easily broken). </a:t>
            </a:r>
          </a:p>
        </p:txBody>
      </p:sp>
      <p:sp>
        <p:nvSpPr>
          <p:cNvPr id="2" name="Title 1"/>
          <p:cNvSpPr>
            <a:spLocks noGrp="1"/>
          </p:cNvSpPr>
          <p:nvPr>
            <p:ph type="title"/>
          </p:nvPr>
        </p:nvSpPr>
        <p:spPr/>
        <p:txBody>
          <a:bodyPr/>
          <a:lstStyle/>
          <a:p>
            <a:r>
              <a:rPr lang="en-US" dirty="0"/>
              <a:t>Protection Glass – OHF / OHN-D Series</a:t>
            </a:r>
          </a:p>
        </p:txBody>
      </p:sp>
      <p:pic>
        <p:nvPicPr>
          <p:cNvPr id="5" name="Picture 4"/>
          <p:cNvPicPr>
            <a:picLocks noChangeAspect="1"/>
          </p:cNvPicPr>
          <p:nvPr/>
        </p:nvPicPr>
        <p:blipFill>
          <a:blip r:embed="rId2"/>
          <a:stretch>
            <a:fillRect/>
          </a:stretch>
        </p:blipFill>
        <p:spPr>
          <a:xfrm>
            <a:off x="1868355" y="3170997"/>
            <a:ext cx="3928212" cy="3291840"/>
          </a:xfrm>
          <a:prstGeom prst="rect">
            <a:avLst/>
          </a:prstGeom>
        </p:spPr>
      </p:pic>
      <p:pic>
        <p:nvPicPr>
          <p:cNvPr id="6" name="Picture 5"/>
          <p:cNvPicPr>
            <a:picLocks noChangeAspect="1"/>
          </p:cNvPicPr>
          <p:nvPr/>
        </p:nvPicPr>
        <p:blipFill>
          <a:blip r:embed="rId3"/>
          <a:stretch>
            <a:fillRect/>
          </a:stretch>
        </p:blipFill>
        <p:spPr>
          <a:xfrm>
            <a:off x="6259624" y="3170997"/>
            <a:ext cx="4001976" cy="3291840"/>
          </a:xfrm>
          <a:prstGeom prst="rect">
            <a:avLst/>
          </a:prstGeom>
          <a:ln>
            <a:noFill/>
          </a:ln>
          <a:effectLst/>
        </p:spPr>
      </p:pic>
    </p:spTree>
    <p:extLst>
      <p:ext uri="{BB962C8B-B14F-4D97-AF65-F5344CB8AC3E}">
        <p14:creationId xmlns:p14="http://schemas.microsoft.com/office/powerpoint/2010/main" val="4178557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3A5783-37DA-455F-A6AA-CAC628684A5A}"/>
              </a:ext>
            </a:extLst>
          </p:cNvPr>
          <p:cNvSpPr>
            <a:spLocks noGrp="1"/>
          </p:cNvSpPr>
          <p:nvPr>
            <p:ph type="body" sz="quarter" idx="11"/>
          </p:nvPr>
        </p:nvSpPr>
        <p:spPr>
          <a:xfrm>
            <a:off x="382403" y="4173356"/>
            <a:ext cx="3754438" cy="751039"/>
          </a:xfrm>
        </p:spPr>
        <p:txBody>
          <a:bodyPr/>
          <a:lstStyle/>
          <a:p>
            <a:r>
              <a:rPr lang="en-US" dirty="0"/>
              <a:t>Flip Features</a:t>
            </a:r>
          </a:p>
        </p:txBody>
      </p:sp>
    </p:spTree>
    <p:extLst>
      <p:ext uri="{BB962C8B-B14F-4D97-AF65-F5344CB8AC3E}">
        <p14:creationId xmlns:p14="http://schemas.microsoft.com/office/powerpoint/2010/main" val="112836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p:txBody>
          <a:bodyPr/>
          <a:lstStyle/>
          <a:p>
            <a:r>
              <a:rPr lang="en-US" sz="1800" dirty="0"/>
              <a:t>Samsung Flip is the ideal forum for simultaneous interaction. </a:t>
            </a:r>
          </a:p>
          <a:p>
            <a:r>
              <a:rPr lang="en-US" sz="1800" dirty="0"/>
              <a:t>Up to four different meeting participants can make notes using the embedded pen or virtually any writing tool. </a:t>
            </a:r>
          </a:p>
          <a:p>
            <a:r>
              <a:rPr lang="en-US" sz="1800" dirty="0"/>
              <a:t>Additionally, you can sync and control content from your personal device to the central screen for efficient collaboration.</a:t>
            </a:r>
            <a:endParaRPr lang="en-US" sz="1600" dirty="0"/>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Touch</a:t>
            </a:r>
          </a:p>
        </p:txBody>
      </p:sp>
      <p:pic>
        <p:nvPicPr>
          <p:cNvPr id="2" name="Picture 1">
            <a:extLst>
              <a:ext uri="{FF2B5EF4-FFF2-40B4-BE49-F238E27FC236}">
                <a16:creationId xmlns:a16="http://schemas.microsoft.com/office/drawing/2014/main" id="{849D1BB6-217D-4BD3-AB9A-C40945775D69}"/>
              </a:ext>
            </a:extLst>
          </p:cNvPr>
          <p:cNvPicPr>
            <a:picLocks noChangeAspect="1"/>
          </p:cNvPicPr>
          <p:nvPr/>
        </p:nvPicPr>
        <p:blipFill rotWithShape="1">
          <a:blip r:embed="rId2"/>
          <a:srcRect l="16876" r="22385" b="29656"/>
          <a:stretch/>
        </p:blipFill>
        <p:spPr>
          <a:xfrm>
            <a:off x="716277" y="3092040"/>
            <a:ext cx="4598127" cy="2930326"/>
          </a:xfrm>
          <a:prstGeom prst="rect">
            <a:avLst/>
          </a:prstGeom>
          <a:effectLst/>
        </p:spPr>
      </p:pic>
      <p:pic>
        <p:nvPicPr>
          <p:cNvPr id="3" name="Picture 2">
            <a:extLst>
              <a:ext uri="{FF2B5EF4-FFF2-40B4-BE49-F238E27FC236}">
                <a16:creationId xmlns:a16="http://schemas.microsoft.com/office/drawing/2014/main" id="{DF94987C-B43A-4968-8D75-B297E8FE0691}"/>
              </a:ext>
            </a:extLst>
          </p:cNvPr>
          <p:cNvPicPr>
            <a:picLocks noChangeAspect="1"/>
          </p:cNvPicPr>
          <p:nvPr/>
        </p:nvPicPr>
        <p:blipFill>
          <a:blip r:embed="rId3"/>
          <a:stretch>
            <a:fillRect/>
          </a:stretch>
        </p:blipFill>
        <p:spPr>
          <a:xfrm>
            <a:off x="5681237" y="3476502"/>
            <a:ext cx="5925029" cy="2161400"/>
          </a:xfrm>
          <a:prstGeom prst="rect">
            <a:avLst/>
          </a:prstGeom>
        </p:spPr>
      </p:pic>
    </p:spTree>
    <p:extLst>
      <p:ext uri="{BB962C8B-B14F-4D97-AF65-F5344CB8AC3E}">
        <p14:creationId xmlns:p14="http://schemas.microsoft.com/office/powerpoint/2010/main" val="26673550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6684818" cy="5444836"/>
          </a:xfrm>
        </p:spPr>
        <p:txBody>
          <a:bodyPr/>
          <a:lstStyle/>
          <a:p>
            <a:r>
              <a:rPr lang="en-US" sz="1800" dirty="0"/>
              <a:t>Whether for a quick discussion or lengthy presentation, meeting notation no longer needs to be uncomfortable. </a:t>
            </a:r>
          </a:p>
          <a:p>
            <a:r>
              <a:rPr lang="en-US" sz="1800" dirty="0"/>
              <a:t>Customize and work within your ideal writing dimensions. </a:t>
            </a:r>
          </a:p>
          <a:p>
            <a:r>
              <a:rPr lang="en-US" sz="1800" dirty="0"/>
              <a:t>Leverage the optimized pivot height to automatically align the Flip to an ideal level. </a:t>
            </a:r>
          </a:p>
          <a:p>
            <a:r>
              <a:rPr lang="en-US" sz="1800" dirty="0"/>
              <a:t>Utilize the ergonomic 4.5-degree tilt in portrait mode for a more natural writing angle. </a:t>
            </a:r>
          </a:p>
          <a:p>
            <a:r>
              <a:rPr lang="en-US" sz="1800" dirty="0"/>
              <a:t>And configure the display in portrait or landscape orientations to maximize available writing space.</a:t>
            </a:r>
            <a:endParaRPr lang="en-US" sz="1400" dirty="0"/>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Design</a:t>
            </a:r>
          </a:p>
        </p:txBody>
      </p:sp>
      <p:pic>
        <p:nvPicPr>
          <p:cNvPr id="7" name="Picture 6">
            <a:extLst>
              <a:ext uri="{FF2B5EF4-FFF2-40B4-BE49-F238E27FC236}">
                <a16:creationId xmlns:a16="http://schemas.microsoft.com/office/drawing/2014/main" id="{9036664A-2DA0-4F67-9E47-757B3A5EC2AC}"/>
              </a:ext>
            </a:extLst>
          </p:cNvPr>
          <p:cNvPicPr>
            <a:picLocks noChangeAspect="1"/>
          </p:cNvPicPr>
          <p:nvPr/>
        </p:nvPicPr>
        <p:blipFill rotWithShape="1">
          <a:blip r:embed="rId2"/>
          <a:srcRect r="47482"/>
          <a:stretch/>
        </p:blipFill>
        <p:spPr>
          <a:xfrm>
            <a:off x="7765118" y="1032519"/>
            <a:ext cx="3846246" cy="4684105"/>
          </a:xfrm>
          <a:prstGeom prst="rect">
            <a:avLst/>
          </a:prstGeom>
        </p:spPr>
      </p:pic>
      <p:sp>
        <p:nvSpPr>
          <p:cNvPr id="22" name="object 5">
            <a:extLst>
              <a:ext uri="{FF2B5EF4-FFF2-40B4-BE49-F238E27FC236}">
                <a16:creationId xmlns:a16="http://schemas.microsoft.com/office/drawing/2014/main" id="{26DB58E0-F98A-4D0F-BA29-7DD2CD753E65}"/>
              </a:ext>
            </a:extLst>
          </p:cNvPr>
          <p:cNvSpPr txBox="1"/>
          <p:nvPr/>
        </p:nvSpPr>
        <p:spPr>
          <a:xfrm>
            <a:off x="8234958" y="6409721"/>
            <a:ext cx="500380" cy="220979"/>
          </a:xfrm>
          <a:prstGeom prst="rect">
            <a:avLst/>
          </a:prstGeom>
        </p:spPr>
        <p:txBody>
          <a:bodyPr vert="horz" wrap="square" lIns="0" tIns="30480" rIns="0" bIns="0" rtlCol="0">
            <a:spAutoFit/>
          </a:bodyPr>
          <a:lstStyle/>
          <a:p>
            <a:pPr marL="93345" marR="5080" indent="-81280">
              <a:lnSpc>
                <a:spcPts val="700"/>
              </a:lnSpc>
              <a:spcBef>
                <a:spcPts val="240"/>
              </a:spcBef>
            </a:pPr>
            <a:r>
              <a:rPr sz="700" spc="-15" dirty="0">
                <a:latin typeface="SamsungOneUI 400"/>
                <a:cs typeface="SamsungOneUI 400"/>
              </a:rPr>
              <a:t>Easy</a:t>
            </a:r>
            <a:r>
              <a:rPr sz="700" spc="-90" dirty="0">
                <a:latin typeface="SamsungOneUI 400"/>
                <a:cs typeface="SamsungOneUI 400"/>
              </a:rPr>
              <a:t> </a:t>
            </a:r>
            <a:r>
              <a:rPr sz="700" spc="-20" dirty="0">
                <a:latin typeface="SamsungOneUI 400"/>
                <a:cs typeface="SamsungOneUI 400"/>
              </a:rPr>
              <a:t>moving  </a:t>
            </a:r>
            <a:r>
              <a:rPr sz="700" spc="-15" dirty="0">
                <a:latin typeface="SamsungOneUI 400"/>
                <a:cs typeface="SamsungOneUI 400"/>
              </a:rPr>
              <a:t>4-wheel</a:t>
            </a:r>
            <a:endParaRPr sz="700">
              <a:latin typeface="SamsungOneUI 400"/>
              <a:cs typeface="SamsungOneUI 400"/>
            </a:endParaRPr>
          </a:p>
        </p:txBody>
      </p:sp>
      <p:sp>
        <p:nvSpPr>
          <p:cNvPr id="23" name="object 6">
            <a:extLst>
              <a:ext uri="{FF2B5EF4-FFF2-40B4-BE49-F238E27FC236}">
                <a16:creationId xmlns:a16="http://schemas.microsoft.com/office/drawing/2014/main" id="{55418C8E-FDD6-4AE3-A21A-1146C566730A}"/>
              </a:ext>
            </a:extLst>
          </p:cNvPr>
          <p:cNvSpPr txBox="1"/>
          <p:nvPr/>
        </p:nvSpPr>
        <p:spPr>
          <a:xfrm>
            <a:off x="9065195" y="6409721"/>
            <a:ext cx="454659" cy="220979"/>
          </a:xfrm>
          <a:prstGeom prst="rect">
            <a:avLst/>
          </a:prstGeom>
        </p:spPr>
        <p:txBody>
          <a:bodyPr vert="horz" wrap="square" lIns="0" tIns="30480" rIns="0" bIns="0" rtlCol="0">
            <a:spAutoFit/>
          </a:bodyPr>
          <a:lstStyle/>
          <a:p>
            <a:pPr marL="24765" marR="5080" indent="-12700">
              <a:lnSpc>
                <a:spcPts val="700"/>
              </a:lnSpc>
              <a:spcBef>
                <a:spcPts val="240"/>
              </a:spcBef>
            </a:pPr>
            <a:r>
              <a:rPr sz="700" spc="-25" dirty="0">
                <a:latin typeface="SamsungOneUI 400"/>
                <a:cs typeface="SamsungOneUI 400"/>
              </a:rPr>
              <a:t>C</a:t>
            </a:r>
            <a:r>
              <a:rPr sz="700" spc="-15" dirty="0">
                <a:latin typeface="SamsungOneUI 400"/>
                <a:cs typeface="SamsungOneUI 400"/>
              </a:rPr>
              <a:t>o</a:t>
            </a:r>
            <a:r>
              <a:rPr sz="700" spc="-20" dirty="0">
                <a:latin typeface="SamsungOneUI 400"/>
                <a:cs typeface="SamsungOneUI 400"/>
              </a:rPr>
              <a:t>nv</a:t>
            </a:r>
            <a:r>
              <a:rPr sz="700" spc="-15" dirty="0">
                <a:latin typeface="SamsungOneUI 400"/>
                <a:cs typeface="SamsungOneUI 400"/>
              </a:rPr>
              <a:t>enient  </a:t>
            </a:r>
            <a:r>
              <a:rPr sz="700" spc="-10" dirty="0">
                <a:latin typeface="SamsungOneUI 400"/>
                <a:cs typeface="SamsungOneUI 400"/>
              </a:rPr>
              <a:t>pen</a:t>
            </a:r>
            <a:r>
              <a:rPr sz="700" spc="-70" dirty="0">
                <a:latin typeface="SamsungOneUI 400"/>
                <a:cs typeface="SamsungOneUI 400"/>
              </a:rPr>
              <a:t> </a:t>
            </a:r>
            <a:r>
              <a:rPr sz="700" spc="-20" dirty="0">
                <a:latin typeface="SamsungOneUI 400"/>
                <a:cs typeface="SamsungOneUI 400"/>
              </a:rPr>
              <a:t>holder</a:t>
            </a:r>
            <a:endParaRPr sz="700">
              <a:latin typeface="SamsungOneUI 400"/>
              <a:cs typeface="SamsungOneUI 400"/>
            </a:endParaRPr>
          </a:p>
        </p:txBody>
      </p:sp>
      <p:sp>
        <p:nvSpPr>
          <p:cNvPr id="24" name="object 7">
            <a:extLst>
              <a:ext uri="{FF2B5EF4-FFF2-40B4-BE49-F238E27FC236}">
                <a16:creationId xmlns:a16="http://schemas.microsoft.com/office/drawing/2014/main" id="{5EB18880-1AF5-46C9-9603-147A29C9712D}"/>
              </a:ext>
            </a:extLst>
          </p:cNvPr>
          <p:cNvSpPr txBox="1"/>
          <p:nvPr/>
        </p:nvSpPr>
        <p:spPr>
          <a:xfrm>
            <a:off x="9836313" y="6409721"/>
            <a:ext cx="532130" cy="132080"/>
          </a:xfrm>
          <a:prstGeom prst="rect">
            <a:avLst/>
          </a:prstGeom>
        </p:spPr>
        <p:txBody>
          <a:bodyPr vert="horz" wrap="square" lIns="0" tIns="12700" rIns="0" bIns="0" rtlCol="0">
            <a:spAutoFit/>
          </a:bodyPr>
          <a:lstStyle/>
          <a:p>
            <a:pPr marL="12700">
              <a:lnSpc>
                <a:spcPct val="100000"/>
              </a:lnSpc>
              <a:spcBef>
                <a:spcPts val="100"/>
              </a:spcBef>
            </a:pPr>
            <a:r>
              <a:rPr sz="700" spc="-10" dirty="0">
                <a:latin typeface="SamsungOneUI 400"/>
                <a:cs typeface="SamsungOneUI 400"/>
              </a:rPr>
              <a:t>Spacious</a:t>
            </a:r>
            <a:r>
              <a:rPr sz="700" spc="-85" dirty="0">
                <a:latin typeface="SamsungOneUI 400"/>
                <a:cs typeface="SamsungOneUI 400"/>
              </a:rPr>
              <a:t> </a:t>
            </a:r>
            <a:r>
              <a:rPr sz="700" spc="-15" dirty="0">
                <a:latin typeface="SamsungOneUI 400"/>
                <a:cs typeface="SamsungOneUI 400"/>
              </a:rPr>
              <a:t>tray</a:t>
            </a:r>
            <a:endParaRPr sz="700">
              <a:latin typeface="SamsungOneUI 400"/>
              <a:cs typeface="SamsungOneUI 400"/>
            </a:endParaRPr>
          </a:p>
        </p:txBody>
      </p:sp>
      <p:sp>
        <p:nvSpPr>
          <p:cNvPr id="25" name="object 8">
            <a:extLst>
              <a:ext uri="{FF2B5EF4-FFF2-40B4-BE49-F238E27FC236}">
                <a16:creationId xmlns:a16="http://schemas.microsoft.com/office/drawing/2014/main" id="{D567F203-3263-4512-A5B8-E4FD7032E2C4}"/>
              </a:ext>
            </a:extLst>
          </p:cNvPr>
          <p:cNvSpPr txBox="1"/>
          <p:nvPr/>
        </p:nvSpPr>
        <p:spPr>
          <a:xfrm>
            <a:off x="10631791" y="6409721"/>
            <a:ext cx="551815" cy="220979"/>
          </a:xfrm>
          <a:prstGeom prst="rect">
            <a:avLst/>
          </a:prstGeom>
        </p:spPr>
        <p:txBody>
          <a:bodyPr vert="horz" wrap="square" lIns="0" tIns="30480" rIns="0" bIns="0" rtlCol="0">
            <a:spAutoFit/>
          </a:bodyPr>
          <a:lstStyle/>
          <a:p>
            <a:pPr marL="12700" marR="5080" indent="78105">
              <a:lnSpc>
                <a:spcPts val="700"/>
              </a:lnSpc>
              <a:spcBef>
                <a:spcPts val="240"/>
              </a:spcBef>
            </a:pPr>
            <a:r>
              <a:rPr sz="700" spc="-15" dirty="0">
                <a:latin typeface="SamsungOneUI 400"/>
                <a:cs typeface="SamsungOneUI 400"/>
              </a:rPr>
              <a:t>4.5° tilt in  portrait</a:t>
            </a:r>
            <a:r>
              <a:rPr sz="700" spc="-80" dirty="0">
                <a:latin typeface="SamsungOneUI 400"/>
                <a:cs typeface="SamsungOneUI 400"/>
              </a:rPr>
              <a:t> </a:t>
            </a:r>
            <a:r>
              <a:rPr sz="700" spc="-15" dirty="0">
                <a:latin typeface="SamsungOneUI 400"/>
                <a:cs typeface="SamsungOneUI 400"/>
              </a:rPr>
              <a:t>mode</a:t>
            </a:r>
            <a:endParaRPr sz="700">
              <a:latin typeface="SamsungOneUI 400"/>
              <a:cs typeface="SamsungOneUI 400"/>
            </a:endParaRPr>
          </a:p>
        </p:txBody>
      </p:sp>
      <p:sp>
        <p:nvSpPr>
          <p:cNvPr id="26" name="object 17">
            <a:extLst>
              <a:ext uri="{FF2B5EF4-FFF2-40B4-BE49-F238E27FC236}">
                <a16:creationId xmlns:a16="http://schemas.microsoft.com/office/drawing/2014/main" id="{81DCA617-2985-404D-9776-466AC0557B90}"/>
              </a:ext>
            </a:extLst>
          </p:cNvPr>
          <p:cNvSpPr/>
          <p:nvPr/>
        </p:nvSpPr>
        <p:spPr>
          <a:xfrm>
            <a:off x="8137435" y="5663254"/>
            <a:ext cx="696595" cy="683895"/>
          </a:xfrm>
          <a:custGeom>
            <a:avLst/>
            <a:gdLst/>
            <a:ahLst/>
            <a:cxnLst/>
            <a:rect l="l" t="t" r="r" b="b"/>
            <a:pathLst>
              <a:path w="696595" h="683894">
                <a:moveTo>
                  <a:pt x="0" y="683513"/>
                </a:moveTo>
                <a:lnTo>
                  <a:pt x="696163" y="683513"/>
                </a:lnTo>
                <a:lnTo>
                  <a:pt x="696163" y="0"/>
                </a:lnTo>
                <a:lnTo>
                  <a:pt x="0" y="0"/>
                </a:lnTo>
                <a:lnTo>
                  <a:pt x="0" y="683513"/>
                </a:lnTo>
                <a:close/>
              </a:path>
            </a:pathLst>
          </a:custGeom>
          <a:solidFill>
            <a:srgbClr val="FFFFFF"/>
          </a:solidFill>
        </p:spPr>
        <p:txBody>
          <a:bodyPr wrap="square" lIns="0" tIns="0" rIns="0" bIns="0" rtlCol="0"/>
          <a:lstStyle/>
          <a:p>
            <a:endParaRPr/>
          </a:p>
        </p:txBody>
      </p:sp>
      <p:sp>
        <p:nvSpPr>
          <p:cNvPr id="27" name="object 18">
            <a:extLst>
              <a:ext uri="{FF2B5EF4-FFF2-40B4-BE49-F238E27FC236}">
                <a16:creationId xmlns:a16="http://schemas.microsoft.com/office/drawing/2014/main" id="{97CBFCAA-7FE6-4361-9CDE-8A505D8B213D}"/>
              </a:ext>
            </a:extLst>
          </p:cNvPr>
          <p:cNvSpPr/>
          <p:nvPr/>
        </p:nvSpPr>
        <p:spPr>
          <a:xfrm>
            <a:off x="8137435" y="5663254"/>
            <a:ext cx="627862" cy="580136"/>
          </a:xfrm>
          <a:prstGeom prst="rect">
            <a:avLst/>
          </a:prstGeom>
          <a:blipFill>
            <a:blip r:embed="rId3" cstate="print"/>
            <a:stretch>
              <a:fillRect/>
            </a:stretch>
          </a:blipFill>
        </p:spPr>
        <p:txBody>
          <a:bodyPr wrap="square" lIns="0" tIns="0" rIns="0" bIns="0" rtlCol="0"/>
          <a:lstStyle/>
          <a:p>
            <a:endParaRPr/>
          </a:p>
        </p:txBody>
      </p:sp>
      <p:sp>
        <p:nvSpPr>
          <p:cNvPr id="28" name="object 19">
            <a:extLst>
              <a:ext uri="{FF2B5EF4-FFF2-40B4-BE49-F238E27FC236}">
                <a16:creationId xmlns:a16="http://schemas.microsoft.com/office/drawing/2014/main" id="{DD91BC05-59F2-4A8D-9DD4-F3592331FF3D}"/>
              </a:ext>
            </a:extLst>
          </p:cNvPr>
          <p:cNvSpPr/>
          <p:nvPr/>
        </p:nvSpPr>
        <p:spPr>
          <a:xfrm>
            <a:off x="8137435" y="5663254"/>
            <a:ext cx="696595" cy="683895"/>
          </a:xfrm>
          <a:custGeom>
            <a:avLst/>
            <a:gdLst/>
            <a:ahLst/>
            <a:cxnLst/>
            <a:rect l="l" t="t" r="r" b="b"/>
            <a:pathLst>
              <a:path w="696595" h="683894">
                <a:moveTo>
                  <a:pt x="0" y="683513"/>
                </a:moveTo>
                <a:lnTo>
                  <a:pt x="696163" y="683513"/>
                </a:lnTo>
                <a:lnTo>
                  <a:pt x="696163" y="0"/>
                </a:lnTo>
                <a:lnTo>
                  <a:pt x="0" y="0"/>
                </a:lnTo>
                <a:lnTo>
                  <a:pt x="0" y="683513"/>
                </a:lnTo>
                <a:close/>
              </a:path>
            </a:pathLst>
          </a:custGeom>
          <a:ln w="4254">
            <a:solidFill>
              <a:srgbClr val="B3B2B2"/>
            </a:solidFill>
          </a:ln>
        </p:spPr>
        <p:txBody>
          <a:bodyPr wrap="square" lIns="0" tIns="0" rIns="0" bIns="0" rtlCol="0"/>
          <a:lstStyle/>
          <a:p>
            <a:endParaRPr/>
          </a:p>
        </p:txBody>
      </p:sp>
      <p:sp>
        <p:nvSpPr>
          <p:cNvPr id="29" name="object 20">
            <a:extLst>
              <a:ext uri="{FF2B5EF4-FFF2-40B4-BE49-F238E27FC236}">
                <a16:creationId xmlns:a16="http://schemas.microsoft.com/office/drawing/2014/main" id="{7E1C478A-41A9-4D7B-BFC1-4AC6592075BE}"/>
              </a:ext>
            </a:extLst>
          </p:cNvPr>
          <p:cNvSpPr/>
          <p:nvPr/>
        </p:nvSpPr>
        <p:spPr>
          <a:xfrm>
            <a:off x="8944964" y="5663254"/>
            <a:ext cx="696175" cy="683513"/>
          </a:xfrm>
          <a:prstGeom prst="rect">
            <a:avLst/>
          </a:prstGeom>
          <a:blipFill>
            <a:blip r:embed="rId4" cstate="print"/>
            <a:stretch>
              <a:fillRect/>
            </a:stretch>
          </a:blipFill>
        </p:spPr>
        <p:txBody>
          <a:bodyPr wrap="square" lIns="0" tIns="0" rIns="0" bIns="0" rtlCol="0"/>
          <a:lstStyle/>
          <a:p>
            <a:endParaRPr/>
          </a:p>
        </p:txBody>
      </p:sp>
      <p:sp>
        <p:nvSpPr>
          <p:cNvPr id="30" name="object 21">
            <a:extLst>
              <a:ext uri="{FF2B5EF4-FFF2-40B4-BE49-F238E27FC236}">
                <a16:creationId xmlns:a16="http://schemas.microsoft.com/office/drawing/2014/main" id="{B76F7F57-CA99-4EE9-9359-AD50A3848D80}"/>
              </a:ext>
            </a:extLst>
          </p:cNvPr>
          <p:cNvSpPr/>
          <p:nvPr/>
        </p:nvSpPr>
        <p:spPr>
          <a:xfrm>
            <a:off x="8944964" y="5663254"/>
            <a:ext cx="696595" cy="683895"/>
          </a:xfrm>
          <a:custGeom>
            <a:avLst/>
            <a:gdLst/>
            <a:ahLst/>
            <a:cxnLst/>
            <a:rect l="l" t="t" r="r" b="b"/>
            <a:pathLst>
              <a:path w="696595" h="683894">
                <a:moveTo>
                  <a:pt x="0" y="683513"/>
                </a:moveTo>
                <a:lnTo>
                  <a:pt x="696175" y="683513"/>
                </a:lnTo>
                <a:lnTo>
                  <a:pt x="696175" y="0"/>
                </a:lnTo>
                <a:lnTo>
                  <a:pt x="0" y="0"/>
                </a:lnTo>
                <a:lnTo>
                  <a:pt x="0" y="683513"/>
                </a:lnTo>
                <a:close/>
              </a:path>
            </a:pathLst>
          </a:custGeom>
          <a:ln w="4254">
            <a:solidFill>
              <a:srgbClr val="B3B2B2"/>
            </a:solidFill>
          </a:ln>
        </p:spPr>
        <p:txBody>
          <a:bodyPr wrap="square" lIns="0" tIns="0" rIns="0" bIns="0" rtlCol="0"/>
          <a:lstStyle/>
          <a:p>
            <a:endParaRPr/>
          </a:p>
        </p:txBody>
      </p:sp>
      <p:sp>
        <p:nvSpPr>
          <p:cNvPr id="31" name="object 22">
            <a:extLst>
              <a:ext uri="{FF2B5EF4-FFF2-40B4-BE49-F238E27FC236}">
                <a16:creationId xmlns:a16="http://schemas.microsoft.com/office/drawing/2014/main" id="{428DF4CF-336B-400B-9D0B-91FE871C2164}"/>
              </a:ext>
            </a:extLst>
          </p:cNvPr>
          <p:cNvSpPr/>
          <p:nvPr/>
        </p:nvSpPr>
        <p:spPr>
          <a:xfrm>
            <a:off x="9752493" y="5663254"/>
            <a:ext cx="696175" cy="683513"/>
          </a:xfrm>
          <a:prstGeom prst="rect">
            <a:avLst/>
          </a:prstGeom>
          <a:blipFill>
            <a:blip r:embed="rId5" cstate="print"/>
            <a:stretch>
              <a:fillRect/>
            </a:stretch>
          </a:blipFill>
        </p:spPr>
        <p:txBody>
          <a:bodyPr wrap="square" lIns="0" tIns="0" rIns="0" bIns="0" rtlCol="0"/>
          <a:lstStyle/>
          <a:p>
            <a:endParaRPr/>
          </a:p>
        </p:txBody>
      </p:sp>
      <p:sp>
        <p:nvSpPr>
          <p:cNvPr id="32" name="object 23">
            <a:extLst>
              <a:ext uri="{FF2B5EF4-FFF2-40B4-BE49-F238E27FC236}">
                <a16:creationId xmlns:a16="http://schemas.microsoft.com/office/drawing/2014/main" id="{ABDCA275-A723-47BD-BB4B-C7A1C04EFE4A}"/>
              </a:ext>
            </a:extLst>
          </p:cNvPr>
          <p:cNvSpPr/>
          <p:nvPr/>
        </p:nvSpPr>
        <p:spPr>
          <a:xfrm>
            <a:off x="9752493" y="5663254"/>
            <a:ext cx="696595" cy="683895"/>
          </a:xfrm>
          <a:custGeom>
            <a:avLst/>
            <a:gdLst/>
            <a:ahLst/>
            <a:cxnLst/>
            <a:rect l="l" t="t" r="r" b="b"/>
            <a:pathLst>
              <a:path w="696595" h="683894">
                <a:moveTo>
                  <a:pt x="0" y="683513"/>
                </a:moveTo>
                <a:lnTo>
                  <a:pt x="696175" y="683513"/>
                </a:lnTo>
                <a:lnTo>
                  <a:pt x="696175" y="0"/>
                </a:lnTo>
                <a:lnTo>
                  <a:pt x="0" y="0"/>
                </a:lnTo>
                <a:lnTo>
                  <a:pt x="0" y="683513"/>
                </a:lnTo>
                <a:close/>
              </a:path>
            </a:pathLst>
          </a:custGeom>
          <a:ln w="4254">
            <a:solidFill>
              <a:srgbClr val="B3B2B2"/>
            </a:solidFill>
          </a:ln>
        </p:spPr>
        <p:txBody>
          <a:bodyPr wrap="square" lIns="0" tIns="0" rIns="0" bIns="0" rtlCol="0"/>
          <a:lstStyle/>
          <a:p>
            <a:endParaRPr/>
          </a:p>
        </p:txBody>
      </p:sp>
      <p:sp>
        <p:nvSpPr>
          <p:cNvPr id="33" name="object 24">
            <a:extLst>
              <a:ext uri="{FF2B5EF4-FFF2-40B4-BE49-F238E27FC236}">
                <a16:creationId xmlns:a16="http://schemas.microsoft.com/office/drawing/2014/main" id="{88B7632A-BDBB-4F2F-8E92-53788073AD41}"/>
              </a:ext>
            </a:extLst>
          </p:cNvPr>
          <p:cNvSpPr/>
          <p:nvPr/>
        </p:nvSpPr>
        <p:spPr>
          <a:xfrm>
            <a:off x="10560010" y="5663254"/>
            <a:ext cx="696175" cy="683513"/>
          </a:xfrm>
          <a:prstGeom prst="rect">
            <a:avLst/>
          </a:prstGeom>
          <a:blipFill>
            <a:blip r:embed="rId6" cstate="print"/>
            <a:stretch>
              <a:fillRect/>
            </a:stretch>
          </a:blipFill>
        </p:spPr>
        <p:txBody>
          <a:bodyPr wrap="square" lIns="0" tIns="0" rIns="0" bIns="0" rtlCol="0"/>
          <a:lstStyle/>
          <a:p>
            <a:endParaRPr/>
          </a:p>
        </p:txBody>
      </p:sp>
      <p:sp>
        <p:nvSpPr>
          <p:cNvPr id="34" name="object 58">
            <a:extLst>
              <a:ext uri="{FF2B5EF4-FFF2-40B4-BE49-F238E27FC236}">
                <a16:creationId xmlns:a16="http://schemas.microsoft.com/office/drawing/2014/main" id="{4DF6A838-29BB-4BC5-9B8F-9FE07F89DE23}"/>
              </a:ext>
            </a:extLst>
          </p:cNvPr>
          <p:cNvSpPr txBox="1"/>
          <p:nvPr/>
        </p:nvSpPr>
        <p:spPr>
          <a:xfrm>
            <a:off x="10560023" y="5663254"/>
            <a:ext cx="696595" cy="683895"/>
          </a:xfrm>
          <a:prstGeom prst="rect">
            <a:avLst/>
          </a:prstGeom>
          <a:ln w="4254">
            <a:solidFill>
              <a:srgbClr val="B3B2B2"/>
            </a:solidFill>
          </a:ln>
        </p:spPr>
        <p:txBody>
          <a:bodyPr vert="horz" wrap="square" lIns="0" tIns="44450" rIns="0" bIns="0" rtlCol="0">
            <a:spAutoFit/>
          </a:bodyPr>
          <a:lstStyle/>
          <a:p>
            <a:pPr marL="368300">
              <a:lnSpc>
                <a:spcPct val="100000"/>
              </a:lnSpc>
              <a:spcBef>
                <a:spcPts val="350"/>
              </a:spcBef>
            </a:pPr>
            <a:r>
              <a:rPr sz="550" b="1" spc="25" dirty="0">
                <a:solidFill>
                  <a:srgbClr val="706F6F"/>
                </a:solidFill>
                <a:latin typeface="Calibri"/>
                <a:cs typeface="Calibri"/>
              </a:rPr>
              <a:t>4.5˚</a:t>
            </a:r>
            <a:endParaRPr sz="550">
              <a:latin typeface="Calibri"/>
              <a:cs typeface="Calibri"/>
            </a:endParaRPr>
          </a:p>
        </p:txBody>
      </p:sp>
    </p:spTree>
    <p:extLst>
      <p:ext uri="{BB962C8B-B14F-4D97-AF65-F5344CB8AC3E}">
        <p14:creationId xmlns:p14="http://schemas.microsoft.com/office/powerpoint/2010/main" val="4198921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6434445" cy="5444836"/>
          </a:xfrm>
        </p:spPr>
        <p:txBody>
          <a:bodyPr/>
          <a:lstStyle/>
          <a:p>
            <a:r>
              <a:rPr lang="en-US" sz="1800" dirty="0"/>
              <a:t>The workday is busy, and you cannot afford to lose any time. </a:t>
            </a:r>
          </a:p>
          <a:p>
            <a:r>
              <a:rPr lang="en-US" sz="1800" dirty="0"/>
              <a:t>The Samsung Flip  accommodates these demands and ensures that meetings start on time.</a:t>
            </a:r>
          </a:p>
          <a:p>
            <a:r>
              <a:rPr lang="en-US" sz="1800" dirty="0"/>
              <a:t>Embedded sensors automatically activate the display when you approach or  remove the pen from the holder. </a:t>
            </a:r>
          </a:p>
          <a:p>
            <a:r>
              <a:rPr lang="en-US" sz="1800" dirty="0"/>
              <a:t>Samsung Flip also stores meeting notes in  real-time, preventing the need to stop conversation to save each page.</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Design</a:t>
            </a:r>
          </a:p>
        </p:txBody>
      </p:sp>
      <p:sp>
        <p:nvSpPr>
          <p:cNvPr id="18" name="object 3">
            <a:extLst>
              <a:ext uri="{FF2B5EF4-FFF2-40B4-BE49-F238E27FC236}">
                <a16:creationId xmlns:a16="http://schemas.microsoft.com/office/drawing/2014/main" id="{7A2E0707-B010-47D8-A342-DC9EBE770085}"/>
              </a:ext>
            </a:extLst>
          </p:cNvPr>
          <p:cNvSpPr/>
          <p:nvPr/>
        </p:nvSpPr>
        <p:spPr>
          <a:xfrm>
            <a:off x="7542082" y="924214"/>
            <a:ext cx="3923272" cy="4462811"/>
          </a:xfrm>
          <a:prstGeom prst="rect">
            <a:avLst/>
          </a:prstGeom>
          <a:blipFill>
            <a:blip r:embed="rId2" cstate="print"/>
            <a:stretch>
              <a:fillRect l="-82004"/>
            </a:stretch>
          </a:blipFill>
        </p:spPr>
        <p:txBody>
          <a:bodyPr wrap="square" lIns="0" tIns="0" rIns="0" bIns="0" rtlCol="0"/>
          <a:lstStyle/>
          <a:p>
            <a:endParaRPr/>
          </a:p>
        </p:txBody>
      </p:sp>
      <p:grpSp>
        <p:nvGrpSpPr>
          <p:cNvPr id="2" name="Group 1">
            <a:extLst>
              <a:ext uri="{FF2B5EF4-FFF2-40B4-BE49-F238E27FC236}">
                <a16:creationId xmlns:a16="http://schemas.microsoft.com/office/drawing/2014/main" id="{D1802872-8FAC-4FEF-8B9D-A65E5B5B3321}"/>
              </a:ext>
            </a:extLst>
          </p:cNvPr>
          <p:cNvGrpSpPr/>
          <p:nvPr/>
        </p:nvGrpSpPr>
        <p:grpSpPr>
          <a:xfrm>
            <a:off x="8641584" y="5771573"/>
            <a:ext cx="1802906" cy="754882"/>
            <a:chOff x="2099269" y="5396829"/>
            <a:chExt cx="1802906" cy="754882"/>
          </a:xfrm>
        </p:grpSpPr>
        <p:sp>
          <p:nvSpPr>
            <p:cNvPr id="19" name="object 37">
              <a:extLst>
                <a:ext uri="{FF2B5EF4-FFF2-40B4-BE49-F238E27FC236}">
                  <a16:creationId xmlns:a16="http://schemas.microsoft.com/office/drawing/2014/main" id="{ADF00ECB-9697-4CAF-9A69-EADF58FA69AE}"/>
                </a:ext>
              </a:extLst>
            </p:cNvPr>
            <p:cNvSpPr txBox="1"/>
            <p:nvPr/>
          </p:nvSpPr>
          <p:spPr>
            <a:xfrm>
              <a:off x="2145829" y="5912951"/>
              <a:ext cx="258445" cy="132080"/>
            </a:xfrm>
            <a:prstGeom prst="rect">
              <a:avLst/>
            </a:prstGeom>
          </p:spPr>
          <p:txBody>
            <a:bodyPr vert="horz" wrap="square" lIns="0" tIns="12700" rIns="0" bIns="0" rtlCol="0">
              <a:spAutoFit/>
            </a:bodyPr>
            <a:lstStyle/>
            <a:p>
              <a:pPr marL="12700">
                <a:lnSpc>
                  <a:spcPct val="100000"/>
                </a:lnSpc>
                <a:spcBef>
                  <a:spcPts val="100"/>
                </a:spcBef>
              </a:pPr>
              <a:r>
                <a:rPr sz="700" b="1" spc="50" dirty="0">
                  <a:solidFill>
                    <a:srgbClr val="706F6F"/>
                  </a:solidFill>
                  <a:latin typeface="Calibri"/>
                  <a:cs typeface="Calibri"/>
                </a:rPr>
                <a:t>Ti</a:t>
              </a:r>
              <a:r>
                <a:rPr sz="700" b="1" spc="40" dirty="0">
                  <a:solidFill>
                    <a:srgbClr val="706F6F"/>
                  </a:solidFill>
                  <a:latin typeface="Calibri"/>
                  <a:cs typeface="Calibri"/>
                </a:rPr>
                <a:t>z</a:t>
              </a:r>
              <a:r>
                <a:rPr sz="700" b="1" spc="75" dirty="0">
                  <a:solidFill>
                    <a:srgbClr val="706F6F"/>
                  </a:solidFill>
                  <a:latin typeface="Calibri"/>
                  <a:cs typeface="Calibri"/>
                </a:rPr>
                <a:t>en</a:t>
              </a:r>
              <a:endParaRPr sz="700">
                <a:latin typeface="Calibri"/>
                <a:cs typeface="Calibri"/>
              </a:endParaRPr>
            </a:p>
          </p:txBody>
        </p:sp>
        <p:sp>
          <p:nvSpPr>
            <p:cNvPr id="20" name="object 38">
              <a:extLst>
                <a:ext uri="{FF2B5EF4-FFF2-40B4-BE49-F238E27FC236}">
                  <a16:creationId xmlns:a16="http://schemas.microsoft.com/office/drawing/2014/main" id="{0EFF793E-A10A-41FF-B710-8C68D3669235}"/>
                </a:ext>
              </a:extLst>
            </p:cNvPr>
            <p:cNvSpPr txBox="1"/>
            <p:nvPr/>
          </p:nvSpPr>
          <p:spPr>
            <a:xfrm>
              <a:off x="2712744" y="5912951"/>
              <a:ext cx="635635" cy="132080"/>
            </a:xfrm>
            <a:prstGeom prst="rect">
              <a:avLst/>
            </a:prstGeom>
          </p:spPr>
          <p:txBody>
            <a:bodyPr vert="horz" wrap="square" lIns="0" tIns="12700" rIns="0" bIns="0" rtlCol="0">
              <a:spAutoFit/>
            </a:bodyPr>
            <a:lstStyle/>
            <a:p>
              <a:pPr marL="12700">
                <a:lnSpc>
                  <a:spcPct val="100000"/>
                </a:lnSpc>
                <a:spcBef>
                  <a:spcPts val="100"/>
                </a:spcBef>
              </a:pPr>
              <a:r>
                <a:rPr sz="700" b="1" spc="65" dirty="0">
                  <a:solidFill>
                    <a:srgbClr val="706F6F"/>
                  </a:solidFill>
                  <a:latin typeface="Calibri"/>
                  <a:cs typeface="Calibri"/>
                </a:rPr>
                <a:t>Sensor</a:t>
              </a:r>
              <a:r>
                <a:rPr sz="700" b="1" spc="-30" dirty="0">
                  <a:solidFill>
                    <a:srgbClr val="706F6F"/>
                  </a:solidFill>
                  <a:latin typeface="Calibri"/>
                  <a:cs typeface="Calibri"/>
                </a:rPr>
                <a:t> </a:t>
              </a:r>
              <a:r>
                <a:rPr sz="700" b="1" spc="90" dirty="0">
                  <a:solidFill>
                    <a:srgbClr val="706F6F"/>
                  </a:solidFill>
                  <a:latin typeface="Calibri"/>
                  <a:cs typeface="Calibri"/>
                </a:rPr>
                <a:t>based</a:t>
              </a:r>
              <a:endParaRPr sz="700">
                <a:latin typeface="Calibri"/>
                <a:cs typeface="Calibri"/>
              </a:endParaRPr>
            </a:p>
          </p:txBody>
        </p:sp>
        <p:sp>
          <p:nvSpPr>
            <p:cNvPr id="21" name="object 39">
              <a:extLst>
                <a:ext uri="{FF2B5EF4-FFF2-40B4-BE49-F238E27FC236}">
                  <a16:creationId xmlns:a16="http://schemas.microsoft.com/office/drawing/2014/main" id="{DF297A91-773F-4E78-B720-73FE18ECB8A6}"/>
                </a:ext>
              </a:extLst>
            </p:cNvPr>
            <p:cNvSpPr txBox="1"/>
            <p:nvPr/>
          </p:nvSpPr>
          <p:spPr>
            <a:xfrm>
              <a:off x="3526890" y="5912951"/>
              <a:ext cx="375285" cy="238760"/>
            </a:xfrm>
            <a:prstGeom prst="rect">
              <a:avLst/>
            </a:prstGeom>
          </p:spPr>
          <p:txBody>
            <a:bodyPr vert="horz" wrap="square" lIns="0" tIns="12700" rIns="0" bIns="0" rtlCol="0">
              <a:spAutoFit/>
            </a:bodyPr>
            <a:lstStyle/>
            <a:p>
              <a:pPr marL="12700" marR="5080" indent="6350">
                <a:lnSpc>
                  <a:spcPct val="100000"/>
                </a:lnSpc>
                <a:spcBef>
                  <a:spcPts val="100"/>
                </a:spcBef>
              </a:pPr>
              <a:r>
                <a:rPr sz="700" b="1" spc="-30" dirty="0">
                  <a:solidFill>
                    <a:srgbClr val="706F6F"/>
                  </a:solidFill>
                  <a:latin typeface="Calibri"/>
                  <a:cs typeface="Calibri"/>
                </a:rPr>
                <a:t>I</a:t>
              </a:r>
              <a:r>
                <a:rPr sz="700" b="1" spc="35" dirty="0">
                  <a:solidFill>
                    <a:srgbClr val="706F6F"/>
                  </a:solidFill>
                  <a:latin typeface="Calibri"/>
                  <a:cs typeface="Calibri"/>
                </a:rPr>
                <a:t>n</a:t>
              </a:r>
              <a:r>
                <a:rPr sz="700" b="1" spc="20" dirty="0">
                  <a:solidFill>
                    <a:srgbClr val="706F6F"/>
                  </a:solidFill>
                  <a:latin typeface="Calibri"/>
                  <a:cs typeface="Calibri"/>
                </a:rPr>
                <a:t>t</a:t>
              </a:r>
              <a:r>
                <a:rPr sz="700" b="1" spc="50" dirty="0">
                  <a:solidFill>
                    <a:srgbClr val="706F6F"/>
                  </a:solidFill>
                  <a:latin typeface="Calibri"/>
                  <a:cs typeface="Calibri"/>
                </a:rPr>
                <a:t>ernal  </a:t>
              </a:r>
              <a:r>
                <a:rPr sz="700" b="1" spc="70" dirty="0">
                  <a:solidFill>
                    <a:srgbClr val="706F6F"/>
                  </a:solidFill>
                  <a:latin typeface="Calibri"/>
                  <a:cs typeface="Calibri"/>
                </a:rPr>
                <a:t>s</a:t>
              </a:r>
              <a:r>
                <a:rPr sz="700" b="1" spc="20" dirty="0">
                  <a:solidFill>
                    <a:srgbClr val="706F6F"/>
                  </a:solidFill>
                  <a:latin typeface="Calibri"/>
                  <a:cs typeface="Calibri"/>
                </a:rPr>
                <a:t>t</a:t>
              </a:r>
              <a:r>
                <a:rPr sz="700" b="1" spc="75" dirty="0">
                  <a:solidFill>
                    <a:srgbClr val="706F6F"/>
                  </a:solidFill>
                  <a:latin typeface="Calibri"/>
                  <a:cs typeface="Calibri"/>
                </a:rPr>
                <a:t>o</a:t>
              </a:r>
              <a:r>
                <a:rPr sz="700" b="1" spc="35" dirty="0">
                  <a:solidFill>
                    <a:srgbClr val="706F6F"/>
                  </a:solidFill>
                  <a:latin typeface="Calibri"/>
                  <a:cs typeface="Calibri"/>
                </a:rPr>
                <a:t>r</a:t>
              </a:r>
              <a:r>
                <a:rPr sz="700" b="1" spc="114" dirty="0">
                  <a:solidFill>
                    <a:srgbClr val="706F6F"/>
                  </a:solidFill>
                  <a:latin typeface="Calibri"/>
                  <a:cs typeface="Calibri"/>
                </a:rPr>
                <a:t>age</a:t>
              </a:r>
              <a:endParaRPr sz="700">
                <a:latin typeface="Calibri"/>
                <a:cs typeface="Calibri"/>
              </a:endParaRPr>
            </a:p>
          </p:txBody>
        </p:sp>
        <p:sp>
          <p:nvSpPr>
            <p:cNvPr id="35" name="object 40">
              <a:extLst>
                <a:ext uri="{FF2B5EF4-FFF2-40B4-BE49-F238E27FC236}">
                  <a16:creationId xmlns:a16="http://schemas.microsoft.com/office/drawing/2014/main" id="{1E0F4ABD-71F9-46E4-AA1C-0D037A9CA954}"/>
                </a:ext>
              </a:extLst>
            </p:cNvPr>
            <p:cNvSpPr/>
            <p:nvPr/>
          </p:nvSpPr>
          <p:spPr>
            <a:xfrm>
              <a:off x="2120446" y="5399667"/>
              <a:ext cx="288925" cy="412750"/>
            </a:xfrm>
            <a:custGeom>
              <a:avLst/>
              <a:gdLst/>
              <a:ahLst/>
              <a:cxnLst/>
              <a:rect l="l" t="t" r="r" b="b"/>
              <a:pathLst>
                <a:path w="288925" h="412750">
                  <a:moveTo>
                    <a:pt x="284060" y="0"/>
                  </a:moveTo>
                  <a:lnTo>
                    <a:pt x="4572" y="0"/>
                  </a:lnTo>
                  <a:lnTo>
                    <a:pt x="0" y="4571"/>
                  </a:lnTo>
                  <a:lnTo>
                    <a:pt x="0" y="408139"/>
                  </a:lnTo>
                  <a:lnTo>
                    <a:pt x="4572" y="412711"/>
                  </a:lnTo>
                  <a:lnTo>
                    <a:pt x="284060" y="412711"/>
                  </a:lnTo>
                  <a:lnTo>
                    <a:pt x="288632" y="408139"/>
                  </a:lnTo>
                  <a:lnTo>
                    <a:pt x="288632" y="392239"/>
                  </a:lnTo>
                  <a:lnTo>
                    <a:pt x="20472" y="392239"/>
                  </a:lnTo>
                  <a:lnTo>
                    <a:pt x="20472" y="20472"/>
                  </a:lnTo>
                  <a:lnTo>
                    <a:pt x="288632" y="20472"/>
                  </a:lnTo>
                  <a:lnTo>
                    <a:pt x="288632" y="4571"/>
                  </a:lnTo>
                  <a:lnTo>
                    <a:pt x="284060" y="0"/>
                  </a:lnTo>
                  <a:close/>
                </a:path>
                <a:path w="288925" h="412750">
                  <a:moveTo>
                    <a:pt x="284060" y="299211"/>
                  </a:moveTo>
                  <a:lnTo>
                    <a:pt x="272745" y="299211"/>
                  </a:lnTo>
                  <a:lnTo>
                    <a:pt x="268173" y="303783"/>
                  </a:lnTo>
                  <a:lnTo>
                    <a:pt x="268173" y="392239"/>
                  </a:lnTo>
                  <a:lnTo>
                    <a:pt x="288632" y="392239"/>
                  </a:lnTo>
                  <a:lnTo>
                    <a:pt x="288632" y="303783"/>
                  </a:lnTo>
                  <a:lnTo>
                    <a:pt x="284060" y="299211"/>
                  </a:lnTo>
                  <a:close/>
                </a:path>
                <a:path w="288925" h="412750">
                  <a:moveTo>
                    <a:pt x="288632" y="20472"/>
                  </a:moveTo>
                  <a:lnTo>
                    <a:pt x="268173" y="20472"/>
                  </a:lnTo>
                  <a:lnTo>
                    <a:pt x="268173" y="114363"/>
                  </a:lnTo>
                  <a:lnTo>
                    <a:pt x="272745" y="118935"/>
                  </a:lnTo>
                  <a:lnTo>
                    <a:pt x="284060" y="118935"/>
                  </a:lnTo>
                  <a:lnTo>
                    <a:pt x="288632" y="114363"/>
                  </a:lnTo>
                  <a:lnTo>
                    <a:pt x="288632" y="20472"/>
                  </a:lnTo>
                  <a:close/>
                </a:path>
              </a:pathLst>
            </a:custGeom>
            <a:solidFill>
              <a:srgbClr val="706F6F"/>
            </a:solidFill>
          </p:spPr>
          <p:txBody>
            <a:bodyPr wrap="square" lIns="0" tIns="0" rIns="0" bIns="0" rtlCol="0"/>
            <a:lstStyle/>
            <a:p>
              <a:endParaRPr/>
            </a:p>
          </p:txBody>
        </p:sp>
        <p:sp>
          <p:nvSpPr>
            <p:cNvPr id="36" name="object 41">
              <a:extLst>
                <a:ext uri="{FF2B5EF4-FFF2-40B4-BE49-F238E27FC236}">
                  <a16:creationId xmlns:a16="http://schemas.microsoft.com/office/drawing/2014/main" id="{1C4387D3-429C-4841-BEE3-6C62055B6037}"/>
                </a:ext>
              </a:extLst>
            </p:cNvPr>
            <p:cNvSpPr/>
            <p:nvPr/>
          </p:nvSpPr>
          <p:spPr>
            <a:xfrm>
              <a:off x="2099269" y="5665827"/>
              <a:ext cx="31750" cy="108585"/>
            </a:xfrm>
            <a:custGeom>
              <a:avLst/>
              <a:gdLst/>
              <a:ahLst/>
              <a:cxnLst/>
              <a:rect l="l" t="t" r="r" b="b"/>
              <a:pathLst>
                <a:path w="31750" h="108585">
                  <a:moveTo>
                    <a:pt x="31407" y="0"/>
                  </a:moveTo>
                  <a:lnTo>
                    <a:pt x="1993" y="0"/>
                  </a:lnTo>
                  <a:lnTo>
                    <a:pt x="0" y="2006"/>
                  </a:lnTo>
                  <a:lnTo>
                    <a:pt x="0" y="106413"/>
                  </a:lnTo>
                  <a:lnTo>
                    <a:pt x="1993" y="108407"/>
                  </a:lnTo>
                  <a:lnTo>
                    <a:pt x="31407" y="108407"/>
                  </a:lnTo>
                  <a:lnTo>
                    <a:pt x="31407" y="0"/>
                  </a:lnTo>
                  <a:close/>
                </a:path>
              </a:pathLst>
            </a:custGeom>
            <a:solidFill>
              <a:srgbClr val="706F6F"/>
            </a:solidFill>
          </p:spPr>
          <p:txBody>
            <a:bodyPr wrap="square" lIns="0" tIns="0" rIns="0" bIns="0" rtlCol="0"/>
            <a:lstStyle/>
            <a:p>
              <a:endParaRPr/>
            </a:p>
          </p:txBody>
        </p:sp>
        <p:sp>
          <p:nvSpPr>
            <p:cNvPr id="37" name="object 42">
              <a:extLst>
                <a:ext uri="{FF2B5EF4-FFF2-40B4-BE49-F238E27FC236}">
                  <a16:creationId xmlns:a16="http://schemas.microsoft.com/office/drawing/2014/main" id="{B26F964F-EF01-4708-9B2A-65BC157D3836}"/>
                </a:ext>
              </a:extLst>
            </p:cNvPr>
            <p:cNvSpPr/>
            <p:nvPr/>
          </p:nvSpPr>
          <p:spPr>
            <a:xfrm>
              <a:off x="2201310" y="5557379"/>
              <a:ext cx="451484" cy="97790"/>
            </a:xfrm>
            <a:custGeom>
              <a:avLst/>
              <a:gdLst/>
              <a:ahLst/>
              <a:cxnLst/>
              <a:rect l="l" t="t" r="r" b="b"/>
              <a:pathLst>
                <a:path w="451484" h="97789">
                  <a:moveTo>
                    <a:pt x="218440" y="22847"/>
                  </a:moveTo>
                  <a:lnTo>
                    <a:pt x="189738" y="22847"/>
                  </a:lnTo>
                  <a:lnTo>
                    <a:pt x="142760" y="73723"/>
                  </a:lnTo>
                  <a:lnTo>
                    <a:pt x="142544" y="74053"/>
                  </a:lnTo>
                  <a:lnTo>
                    <a:pt x="142379" y="74422"/>
                  </a:lnTo>
                  <a:lnTo>
                    <a:pt x="171081" y="74422"/>
                  </a:lnTo>
                  <a:lnTo>
                    <a:pt x="218059" y="23558"/>
                  </a:lnTo>
                  <a:lnTo>
                    <a:pt x="218274" y="23215"/>
                  </a:lnTo>
                  <a:lnTo>
                    <a:pt x="218440" y="22847"/>
                  </a:lnTo>
                  <a:close/>
                </a:path>
                <a:path w="451484" h="97789">
                  <a:moveTo>
                    <a:pt x="360845" y="1384"/>
                  </a:moveTo>
                  <a:lnTo>
                    <a:pt x="360845" y="37655"/>
                  </a:lnTo>
                  <a:lnTo>
                    <a:pt x="402424" y="95288"/>
                  </a:lnTo>
                  <a:lnTo>
                    <a:pt x="402780" y="95694"/>
                  </a:lnTo>
                  <a:lnTo>
                    <a:pt x="402996" y="95885"/>
                  </a:lnTo>
                  <a:lnTo>
                    <a:pt x="402996" y="59588"/>
                  </a:lnTo>
                  <a:lnTo>
                    <a:pt x="361251" y="1778"/>
                  </a:lnTo>
                  <a:lnTo>
                    <a:pt x="361061" y="1574"/>
                  </a:lnTo>
                  <a:lnTo>
                    <a:pt x="360845" y="1384"/>
                  </a:lnTo>
                  <a:close/>
                </a:path>
                <a:path w="451484" h="97789">
                  <a:moveTo>
                    <a:pt x="216649" y="75539"/>
                  </a:moveTo>
                  <a:lnTo>
                    <a:pt x="142049" y="75539"/>
                  </a:lnTo>
                  <a:lnTo>
                    <a:pt x="141986" y="77381"/>
                  </a:lnTo>
                  <a:lnTo>
                    <a:pt x="150749" y="94653"/>
                  </a:lnTo>
                  <a:lnTo>
                    <a:pt x="152615" y="95808"/>
                  </a:lnTo>
                  <a:lnTo>
                    <a:pt x="216649" y="95808"/>
                  </a:lnTo>
                  <a:lnTo>
                    <a:pt x="217944" y="94513"/>
                  </a:lnTo>
                  <a:lnTo>
                    <a:pt x="217944" y="76847"/>
                  </a:lnTo>
                  <a:lnTo>
                    <a:pt x="216649" y="75539"/>
                  </a:lnTo>
                  <a:close/>
                </a:path>
                <a:path w="451484" h="97789">
                  <a:moveTo>
                    <a:pt x="357771" y="0"/>
                  </a:moveTo>
                  <a:lnTo>
                    <a:pt x="339051" y="3352"/>
                  </a:lnTo>
                  <a:lnTo>
                    <a:pt x="337527" y="3784"/>
                  </a:lnTo>
                  <a:lnTo>
                    <a:pt x="336410" y="5207"/>
                  </a:lnTo>
                  <a:lnTo>
                    <a:pt x="336410" y="94513"/>
                  </a:lnTo>
                  <a:lnTo>
                    <a:pt x="337718" y="95808"/>
                  </a:lnTo>
                  <a:lnTo>
                    <a:pt x="358419" y="95808"/>
                  </a:lnTo>
                  <a:lnTo>
                    <a:pt x="359727" y="94513"/>
                  </a:lnTo>
                  <a:lnTo>
                    <a:pt x="359727" y="635"/>
                  </a:lnTo>
                  <a:lnTo>
                    <a:pt x="358813" y="203"/>
                  </a:lnTo>
                  <a:lnTo>
                    <a:pt x="357771" y="0"/>
                  </a:lnTo>
                  <a:close/>
                </a:path>
                <a:path w="451484" h="97789">
                  <a:moveTo>
                    <a:pt x="426123" y="1473"/>
                  </a:moveTo>
                  <a:lnTo>
                    <a:pt x="405409" y="1473"/>
                  </a:lnTo>
                  <a:lnTo>
                    <a:pt x="404126" y="2755"/>
                  </a:lnTo>
                  <a:lnTo>
                    <a:pt x="404126" y="96634"/>
                  </a:lnTo>
                  <a:lnTo>
                    <a:pt x="405015" y="97066"/>
                  </a:lnTo>
                  <a:lnTo>
                    <a:pt x="406057" y="97269"/>
                  </a:lnTo>
                  <a:lnTo>
                    <a:pt x="424789" y="93916"/>
                  </a:lnTo>
                  <a:lnTo>
                    <a:pt x="426300" y="93484"/>
                  </a:lnTo>
                  <a:lnTo>
                    <a:pt x="427418" y="92049"/>
                  </a:lnTo>
                  <a:lnTo>
                    <a:pt x="427418" y="2755"/>
                  </a:lnTo>
                  <a:lnTo>
                    <a:pt x="426123" y="1473"/>
                  </a:lnTo>
                  <a:close/>
                </a:path>
                <a:path w="451484" h="97789">
                  <a:moveTo>
                    <a:pt x="439013" y="3962"/>
                  </a:moveTo>
                  <a:lnTo>
                    <a:pt x="436880" y="3962"/>
                  </a:lnTo>
                  <a:lnTo>
                    <a:pt x="436880" y="9156"/>
                  </a:lnTo>
                  <a:lnTo>
                    <a:pt x="439013" y="9156"/>
                  </a:lnTo>
                  <a:lnTo>
                    <a:pt x="439013" y="3962"/>
                  </a:lnTo>
                  <a:close/>
                </a:path>
                <a:path w="451484" h="97789">
                  <a:moveTo>
                    <a:pt x="441071" y="1828"/>
                  </a:moveTo>
                  <a:lnTo>
                    <a:pt x="434822" y="1828"/>
                  </a:lnTo>
                  <a:lnTo>
                    <a:pt x="434822" y="3962"/>
                  </a:lnTo>
                  <a:lnTo>
                    <a:pt x="441071" y="3962"/>
                  </a:lnTo>
                  <a:lnTo>
                    <a:pt x="441071" y="1828"/>
                  </a:lnTo>
                  <a:close/>
                </a:path>
                <a:path w="451484" h="97789">
                  <a:moveTo>
                    <a:pt x="444563" y="1828"/>
                  </a:moveTo>
                  <a:lnTo>
                    <a:pt x="442798" y="1828"/>
                  </a:lnTo>
                  <a:lnTo>
                    <a:pt x="442798" y="9156"/>
                  </a:lnTo>
                  <a:lnTo>
                    <a:pt x="444906" y="9156"/>
                  </a:lnTo>
                  <a:lnTo>
                    <a:pt x="444906" y="5181"/>
                  </a:lnTo>
                  <a:lnTo>
                    <a:pt x="451294" y="5181"/>
                  </a:lnTo>
                  <a:lnTo>
                    <a:pt x="451294" y="4724"/>
                  </a:lnTo>
                  <a:lnTo>
                    <a:pt x="447040" y="4724"/>
                  </a:lnTo>
                  <a:lnTo>
                    <a:pt x="444563" y="1828"/>
                  </a:lnTo>
                  <a:close/>
                </a:path>
                <a:path w="451484" h="97789">
                  <a:moveTo>
                    <a:pt x="451294" y="5181"/>
                  </a:moveTo>
                  <a:lnTo>
                    <a:pt x="449186" y="5181"/>
                  </a:lnTo>
                  <a:lnTo>
                    <a:pt x="449186" y="9156"/>
                  </a:lnTo>
                  <a:lnTo>
                    <a:pt x="451294" y="9156"/>
                  </a:lnTo>
                  <a:lnTo>
                    <a:pt x="451294" y="5181"/>
                  </a:lnTo>
                  <a:close/>
                </a:path>
                <a:path w="451484" h="97789">
                  <a:moveTo>
                    <a:pt x="449186" y="5181"/>
                  </a:moveTo>
                  <a:lnTo>
                    <a:pt x="444906" y="5181"/>
                  </a:lnTo>
                  <a:lnTo>
                    <a:pt x="446862" y="7518"/>
                  </a:lnTo>
                  <a:lnTo>
                    <a:pt x="447230" y="7518"/>
                  </a:lnTo>
                  <a:lnTo>
                    <a:pt x="449186" y="5181"/>
                  </a:lnTo>
                  <a:close/>
                </a:path>
                <a:path w="451484" h="97789">
                  <a:moveTo>
                    <a:pt x="451294" y="1828"/>
                  </a:moveTo>
                  <a:lnTo>
                    <a:pt x="449529" y="1828"/>
                  </a:lnTo>
                  <a:lnTo>
                    <a:pt x="447040" y="4724"/>
                  </a:lnTo>
                  <a:lnTo>
                    <a:pt x="451294" y="4724"/>
                  </a:lnTo>
                  <a:lnTo>
                    <a:pt x="451294" y="1828"/>
                  </a:lnTo>
                  <a:close/>
                </a:path>
                <a:path w="451484" h="97789">
                  <a:moveTo>
                    <a:pt x="313956" y="1473"/>
                  </a:moveTo>
                  <a:lnTo>
                    <a:pt x="240665" y="1473"/>
                  </a:lnTo>
                  <a:lnTo>
                    <a:pt x="239445" y="2692"/>
                  </a:lnTo>
                  <a:lnTo>
                    <a:pt x="239445" y="94589"/>
                  </a:lnTo>
                  <a:lnTo>
                    <a:pt x="240665" y="95808"/>
                  </a:lnTo>
                  <a:lnTo>
                    <a:pt x="313956" y="95808"/>
                  </a:lnTo>
                  <a:lnTo>
                    <a:pt x="315188" y="94589"/>
                  </a:lnTo>
                  <a:lnTo>
                    <a:pt x="315188" y="76771"/>
                  </a:lnTo>
                  <a:lnTo>
                    <a:pt x="313956" y="75539"/>
                  </a:lnTo>
                  <a:lnTo>
                    <a:pt x="261632" y="75539"/>
                  </a:lnTo>
                  <a:lnTo>
                    <a:pt x="261632" y="57505"/>
                  </a:lnTo>
                  <a:lnTo>
                    <a:pt x="303822" y="57505"/>
                  </a:lnTo>
                  <a:lnTo>
                    <a:pt x="305066" y="56273"/>
                  </a:lnTo>
                  <a:lnTo>
                    <a:pt x="305066" y="39179"/>
                  </a:lnTo>
                  <a:lnTo>
                    <a:pt x="303822" y="37947"/>
                  </a:lnTo>
                  <a:lnTo>
                    <a:pt x="261632" y="37947"/>
                  </a:lnTo>
                  <a:lnTo>
                    <a:pt x="261632" y="21729"/>
                  </a:lnTo>
                  <a:lnTo>
                    <a:pt x="313956" y="21729"/>
                  </a:lnTo>
                  <a:lnTo>
                    <a:pt x="315188" y="20497"/>
                  </a:lnTo>
                  <a:lnTo>
                    <a:pt x="315188" y="2692"/>
                  </a:lnTo>
                  <a:lnTo>
                    <a:pt x="313956" y="1473"/>
                  </a:lnTo>
                  <a:close/>
                </a:path>
                <a:path w="451484" h="97789">
                  <a:moveTo>
                    <a:pt x="52285" y="21729"/>
                  </a:moveTo>
                  <a:lnTo>
                    <a:pt x="28981" y="21729"/>
                  </a:lnTo>
                  <a:lnTo>
                    <a:pt x="28994" y="94589"/>
                  </a:lnTo>
                  <a:lnTo>
                    <a:pt x="30226" y="95808"/>
                  </a:lnTo>
                  <a:lnTo>
                    <a:pt x="51066" y="95808"/>
                  </a:lnTo>
                  <a:lnTo>
                    <a:pt x="52285" y="94589"/>
                  </a:lnTo>
                  <a:lnTo>
                    <a:pt x="52285" y="21729"/>
                  </a:lnTo>
                  <a:close/>
                </a:path>
                <a:path w="451484" h="97789">
                  <a:moveTo>
                    <a:pt x="79235" y="1473"/>
                  </a:moveTo>
                  <a:lnTo>
                    <a:pt x="1219" y="1473"/>
                  </a:lnTo>
                  <a:lnTo>
                    <a:pt x="0" y="2692"/>
                  </a:lnTo>
                  <a:lnTo>
                    <a:pt x="0" y="20510"/>
                  </a:lnTo>
                  <a:lnTo>
                    <a:pt x="1219" y="21729"/>
                  </a:lnTo>
                  <a:lnTo>
                    <a:pt x="79235" y="21729"/>
                  </a:lnTo>
                  <a:lnTo>
                    <a:pt x="80454" y="20510"/>
                  </a:lnTo>
                  <a:lnTo>
                    <a:pt x="80454" y="2692"/>
                  </a:lnTo>
                  <a:lnTo>
                    <a:pt x="79235" y="1473"/>
                  </a:lnTo>
                  <a:close/>
                </a:path>
                <a:path w="451484" h="97789">
                  <a:moveTo>
                    <a:pt x="120154" y="1473"/>
                  </a:moveTo>
                  <a:lnTo>
                    <a:pt x="99301" y="1473"/>
                  </a:lnTo>
                  <a:lnTo>
                    <a:pt x="98082" y="2692"/>
                  </a:lnTo>
                  <a:lnTo>
                    <a:pt x="98082" y="94589"/>
                  </a:lnTo>
                  <a:lnTo>
                    <a:pt x="99301" y="95808"/>
                  </a:lnTo>
                  <a:lnTo>
                    <a:pt x="120154" y="95808"/>
                  </a:lnTo>
                  <a:lnTo>
                    <a:pt x="121373" y="94589"/>
                  </a:lnTo>
                  <a:lnTo>
                    <a:pt x="121373" y="2692"/>
                  </a:lnTo>
                  <a:lnTo>
                    <a:pt x="120154" y="1473"/>
                  </a:lnTo>
                  <a:close/>
                </a:path>
                <a:path w="451484" h="97789">
                  <a:moveTo>
                    <a:pt x="208191" y="1473"/>
                  </a:moveTo>
                  <a:lnTo>
                    <a:pt x="144170" y="1473"/>
                  </a:lnTo>
                  <a:lnTo>
                    <a:pt x="142875" y="2755"/>
                  </a:lnTo>
                  <a:lnTo>
                    <a:pt x="142875" y="20421"/>
                  </a:lnTo>
                  <a:lnTo>
                    <a:pt x="144170" y="21729"/>
                  </a:lnTo>
                  <a:lnTo>
                    <a:pt x="218770" y="21729"/>
                  </a:lnTo>
                  <a:lnTo>
                    <a:pt x="218821" y="19900"/>
                  </a:lnTo>
                  <a:lnTo>
                    <a:pt x="210058" y="2616"/>
                  </a:lnTo>
                  <a:lnTo>
                    <a:pt x="208191" y="1473"/>
                  </a:lnTo>
                  <a:close/>
                </a:path>
              </a:pathLst>
            </a:custGeom>
            <a:solidFill>
              <a:srgbClr val="706F6F"/>
            </a:solidFill>
          </p:spPr>
          <p:txBody>
            <a:bodyPr wrap="square" lIns="0" tIns="0" rIns="0" bIns="0" rtlCol="0"/>
            <a:lstStyle/>
            <a:p>
              <a:endParaRPr/>
            </a:p>
          </p:txBody>
        </p:sp>
        <p:sp>
          <p:nvSpPr>
            <p:cNvPr id="38" name="object 43">
              <a:extLst>
                <a:ext uri="{FF2B5EF4-FFF2-40B4-BE49-F238E27FC236}">
                  <a16:creationId xmlns:a16="http://schemas.microsoft.com/office/drawing/2014/main" id="{48E630CD-9052-4094-8442-1289306C3FA2}"/>
                </a:ext>
              </a:extLst>
            </p:cNvPr>
            <p:cNvSpPr/>
            <p:nvPr/>
          </p:nvSpPr>
          <p:spPr>
            <a:xfrm>
              <a:off x="2890494" y="5396829"/>
              <a:ext cx="288925" cy="412750"/>
            </a:xfrm>
            <a:custGeom>
              <a:avLst/>
              <a:gdLst/>
              <a:ahLst/>
              <a:cxnLst/>
              <a:rect l="l" t="t" r="r" b="b"/>
              <a:pathLst>
                <a:path w="288925" h="412750">
                  <a:moveTo>
                    <a:pt x="284048" y="0"/>
                  </a:moveTo>
                  <a:lnTo>
                    <a:pt x="4559" y="0"/>
                  </a:lnTo>
                  <a:lnTo>
                    <a:pt x="0" y="4572"/>
                  </a:lnTo>
                  <a:lnTo>
                    <a:pt x="0" y="408139"/>
                  </a:lnTo>
                  <a:lnTo>
                    <a:pt x="4559" y="412711"/>
                  </a:lnTo>
                  <a:lnTo>
                    <a:pt x="284048" y="412711"/>
                  </a:lnTo>
                  <a:lnTo>
                    <a:pt x="288620" y="408139"/>
                  </a:lnTo>
                  <a:lnTo>
                    <a:pt x="288620" y="392239"/>
                  </a:lnTo>
                  <a:lnTo>
                    <a:pt x="20459" y="392239"/>
                  </a:lnTo>
                  <a:lnTo>
                    <a:pt x="20459" y="20472"/>
                  </a:lnTo>
                  <a:lnTo>
                    <a:pt x="288620" y="20472"/>
                  </a:lnTo>
                  <a:lnTo>
                    <a:pt x="288620" y="4572"/>
                  </a:lnTo>
                  <a:lnTo>
                    <a:pt x="284048" y="0"/>
                  </a:lnTo>
                  <a:close/>
                </a:path>
                <a:path w="288925" h="412750">
                  <a:moveTo>
                    <a:pt x="284048" y="323608"/>
                  </a:moveTo>
                  <a:lnTo>
                    <a:pt x="272745" y="323608"/>
                  </a:lnTo>
                  <a:lnTo>
                    <a:pt x="268160" y="328193"/>
                  </a:lnTo>
                  <a:lnTo>
                    <a:pt x="268160" y="392239"/>
                  </a:lnTo>
                  <a:lnTo>
                    <a:pt x="288620" y="392239"/>
                  </a:lnTo>
                  <a:lnTo>
                    <a:pt x="288620" y="328193"/>
                  </a:lnTo>
                  <a:lnTo>
                    <a:pt x="284048" y="323608"/>
                  </a:lnTo>
                  <a:close/>
                </a:path>
                <a:path w="288925" h="412750">
                  <a:moveTo>
                    <a:pt x="288620" y="20472"/>
                  </a:moveTo>
                  <a:lnTo>
                    <a:pt x="268160" y="20472"/>
                  </a:lnTo>
                  <a:lnTo>
                    <a:pt x="268160" y="76720"/>
                  </a:lnTo>
                  <a:lnTo>
                    <a:pt x="272745" y="81292"/>
                  </a:lnTo>
                  <a:lnTo>
                    <a:pt x="284048" y="81292"/>
                  </a:lnTo>
                  <a:lnTo>
                    <a:pt x="288620" y="76720"/>
                  </a:lnTo>
                  <a:lnTo>
                    <a:pt x="288620" y="20472"/>
                  </a:lnTo>
                  <a:close/>
                </a:path>
              </a:pathLst>
            </a:custGeom>
            <a:solidFill>
              <a:srgbClr val="706F6F"/>
            </a:solidFill>
          </p:spPr>
          <p:txBody>
            <a:bodyPr wrap="square" lIns="0" tIns="0" rIns="0" bIns="0" rtlCol="0"/>
            <a:lstStyle/>
            <a:p>
              <a:endParaRPr/>
            </a:p>
          </p:txBody>
        </p:sp>
        <p:sp>
          <p:nvSpPr>
            <p:cNvPr id="39" name="object 44">
              <a:extLst>
                <a:ext uri="{FF2B5EF4-FFF2-40B4-BE49-F238E27FC236}">
                  <a16:creationId xmlns:a16="http://schemas.microsoft.com/office/drawing/2014/main" id="{F6DF6FEA-EE5B-430D-8305-1C87B16D9E53}"/>
                </a:ext>
              </a:extLst>
            </p:cNvPr>
            <p:cNvSpPr/>
            <p:nvPr/>
          </p:nvSpPr>
          <p:spPr>
            <a:xfrm>
              <a:off x="2869304" y="5662988"/>
              <a:ext cx="31750" cy="108585"/>
            </a:xfrm>
            <a:custGeom>
              <a:avLst/>
              <a:gdLst/>
              <a:ahLst/>
              <a:cxnLst/>
              <a:rect l="l" t="t" r="r" b="b"/>
              <a:pathLst>
                <a:path w="31750" h="108585">
                  <a:moveTo>
                    <a:pt x="31419" y="0"/>
                  </a:moveTo>
                  <a:lnTo>
                    <a:pt x="1993" y="0"/>
                  </a:lnTo>
                  <a:lnTo>
                    <a:pt x="0" y="2006"/>
                  </a:lnTo>
                  <a:lnTo>
                    <a:pt x="0" y="106413"/>
                  </a:lnTo>
                  <a:lnTo>
                    <a:pt x="1993" y="108407"/>
                  </a:lnTo>
                  <a:lnTo>
                    <a:pt x="31419" y="108407"/>
                  </a:lnTo>
                  <a:lnTo>
                    <a:pt x="31419" y="0"/>
                  </a:lnTo>
                  <a:close/>
                </a:path>
              </a:pathLst>
            </a:custGeom>
            <a:solidFill>
              <a:srgbClr val="706F6F"/>
            </a:solidFill>
          </p:spPr>
          <p:txBody>
            <a:bodyPr wrap="square" lIns="0" tIns="0" rIns="0" bIns="0" rtlCol="0"/>
            <a:lstStyle/>
            <a:p>
              <a:endParaRPr/>
            </a:p>
          </p:txBody>
        </p:sp>
        <p:sp>
          <p:nvSpPr>
            <p:cNvPr id="40" name="object 45">
              <a:extLst>
                <a:ext uri="{FF2B5EF4-FFF2-40B4-BE49-F238E27FC236}">
                  <a16:creationId xmlns:a16="http://schemas.microsoft.com/office/drawing/2014/main" id="{1627869F-D256-47AE-95CC-6D74826F706E}"/>
                </a:ext>
              </a:extLst>
            </p:cNvPr>
            <p:cNvSpPr/>
            <p:nvPr/>
          </p:nvSpPr>
          <p:spPr>
            <a:xfrm>
              <a:off x="3140849" y="5492918"/>
              <a:ext cx="129447" cy="220522"/>
            </a:xfrm>
            <a:prstGeom prst="rect">
              <a:avLst/>
            </a:prstGeom>
            <a:blipFill>
              <a:blip r:embed="rId3" cstate="print"/>
              <a:stretch>
                <a:fillRect/>
              </a:stretch>
            </a:blipFill>
          </p:spPr>
          <p:txBody>
            <a:bodyPr wrap="square" lIns="0" tIns="0" rIns="0" bIns="0" rtlCol="0"/>
            <a:lstStyle/>
            <a:p>
              <a:endParaRPr/>
            </a:p>
          </p:txBody>
        </p:sp>
        <p:sp>
          <p:nvSpPr>
            <p:cNvPr id="41" name="object 46">
              <a:extLst>
                <a:ext uri="{FF2B5EF4-FFF2-40B4-BE49-F238E27FC236}">
                  <a16:creationId xmlns:a16="http://schemas.microsoft.com/office/drawing/2014/main" id="{A15297A7-A8EA-45AB-BBFE-5103A3EB8F76}"/>
                </a:ext>
              </a:extLst>
            </p:cNvPr>
            <p:cNvSpPr/>
            <p:nvPr/>
          </p:nvSpPr>
          <p:spPr>
            <a:xfrm>
              <a:off x="2976058" y="5519529"/>
              <a:ext cx="133413" cy="150399"/>
            </a:xfrm>
            <a:prstGeom prst="rect">
              <a:avLst/>
            </a:prstGeom>
            <a:blipFill>
              <a:blip r:embed="rId4" cstate="print"/>
              <a:stretch>
                <a:fillRect/>
              </a:stretch>
            </a:blipFill>
          </p:spPr>
          <p:txBody>
            <a:bodyPr wrap="square" lIns="0" tIns="0" rIns="0" bIns="0" rtlCol="0"/>
            <a:lstStyle/>
            <a:p>
              <a:endParaRPr/>
            </a:p>
          </p:txBody>
        </p:sp>
        <p:sp>
          <p:nvSpPr>
            <p:cNvPr id="42" name="object 47">
              <a:extLst>
                <a:ext uri="{FF2B5EF4-FFF2-40B4-BE49-F238E27FC236}">
                  <a16:creationId xmlns:a16="http://schemas.microsoft.com/office/drawing/2014/main" id="{979B5A3B-1D6E-4DB7-B99E-343DEB0C9068}"/>
                </a:ext>
              </a:extLst>
            </p:cNvPr>
            <p:cNvSpPr/>
            <p:nvPr/>
          </p:nvSpPr>
          <p:spPr>
            <a:xfrm>
              <a:off x="3544828" y="5399667"/>
              <a:ext cx="288925" cy="412750"/>
            </a:xfrm>
            <a:custGeom>
              <a:avLst/>
              <a:gdLst/>
              <a:ahLst/>
              <a:cxnLst/>
              <a:rect l="l" t="t" r="r" b="b"/>
              <a:pathLst>
                <a:path w="288925" h="412750">
                  <a:moveTo>
                    <a:pt x="284060" y="0"/>
                  </a:moveTo>
                  <a:lnTo>
                    <a:pt x="4572" y="0"/>
                  </a:lnTo>
                  <a:lnTo>
                    <a:pt x="0" y="4571"/>
                  </a:lnTo>
                  <a:lnTo>
                    <a:pt x="0" y="408139"/>
                  </a:lnTo>
                  <a:lnTo>
                    <a:pt x="4572" y="412711"/>
                  </a:lnTo>
                  <a:lnTo>
                    <a:pt x="284060" y="412711"/>
                  </a:lnTo>
                  <a:lnTo>
                    <a:pt x="288632" y="408139"/>
                  </a:lnTo>
                  <a:lnTo>
                    <a:pt x="288632" y="392239"/>
                  </a:lnTo>
                  <a:lnTo>
                    <a:pt x="20472" y="392239"/>
                  </a:lnTo>
                  <a:lnTo>
                    <a:pt x="20472" y="20472"/>
                  </a:lnTo>
                  <a:lnTo>
                    <a:pt x="288632" y="20472"/>
                  </a:lnTo>
                  <a:lnTo>
                    <a:pt x="288632" y="4571"/>
                  </a:lnTo>
                  <a:lnTo>
                    <a:pt x="284060" y="0"/>
                  </a:lnTo>
                  <a:close/>
                </a:path>
                <a:path w="288925" h="412750">
                  <a:moveTo>
                    <a:pt x="268173" y="326021"/>
                  </a:moveTo>
                  <a:lnTo>
                    <a:pt x="268173" y="392239"/>
                  </a:lnTo>
                  <a:lnTo>
                    <a:pt x="288632" y="392239"/>
                  </a:lnTo>
                  <a:lnTo>
                    <a:pt x="288632" y="330593"/>
                  </a:lnTo>
                  <a:lnTo>
                    <a:pt x="272745" y="330593"/>
                  </a:lnTo>
                  <a:lnTo>
                    <a:pt x="268173" y="326021"/>
                  </a:lnTo>
                  <a:close/>
                </a:path>
                <a:path w="288925" h="412750">
                  <a:moveTo>
                    <a:pt x="284060" y="299211"/>
                  </a:moveTo>
                  <a:lnTo>
                    <a:pt x="272745" y="299211"/>
                  </a:lnTo>
                  <a:lnTo>
                    <a:pt x="268173" y="303783"/>
                  </a:lnTo>
                  <a:lnTo>
                    <a:pt x="268173" y="326021"/>
                  </a:lnTo>
                  <a:lnTo>
                    <a:pt x="272745" y="330593"/>
                  </a:lnTo>
                  <a:lnTo>
                    <a:pt x="284060" y="330593"/>
                  </a:lnTo>
                  <a:lnTo>
                    <a:pt x="288632" y="326021"/>
                  </a:lnTo>
                  <a:lnTo>
                    <a:pt x="288632" y="303783"/>
                  </a:lnTo>
                  <a:lnTo>
                    <a:pt x="284060" y="299211"/>
                  </a:lnTo>
                  <a:close/>
                </a:path>
                <a:path w="288925" h="412750">
                  <a:moveTo>
                    <a:pt x="288632" y="326021"/>
                  </a:moveTo>
                  <a:lnTo>
                    <a:pt x="284060" y="330593"/>
                  </a:lnTo>
                  <a:lnTo>
                    <a:pt x="288632" y="330593"/>
                  </a:lnTo>
                  <a:lnTo>
                    <a:pt x="288632" y="326021"/>
                  </a:lnTo>
                  <a:close/>
                </a:path>
                <a:path w="288925" h="412750">
                  <a:moveTo>
                    <a:pt x="288632" y="20472"/>
                  </a:moveTo>
                  <a:lnTo>
                    <a:pt x="268173" y="20472"/>
                  </a:lnTo>
                  <a:lnTo>
                    <a:pt x="268173" y="303783"/>
                  </a:lnTo>
                  <a:lnTo>
                    <a:pt x="272745" y="299211"/>
                  </a:lnTo>
                  <a:lnTo>
                    <a:pt x="288632" y="299211"/>
                  </a:lnTo>
                  <a:lnTo>
                    <a:pt x="288632" y="20472"/>
                  </a:lnTo>
                  <a:close/>
                </a:path>
                <a:path w="288925" h="412750">
                  <a:moveTo>
                    <a:pt x="288632" y="299211"/>
                  </a:moveTo>
                  <a:lnTo>
                    <a:pt x="284060" y="299211"/>
                  </a:lnTo>
                  <a:lnTo>
                    <a:pt x="288632" y="303783"/>
                  </a:lnTo>
                  <a:lnTo>
                    <a:pt x="288632" y="299211"/>
                  </a:lnTo>
                  <a:close/>
                </a:path>
              </a:pathLst>
            </a:custGeom>
            <a:solidFill>
              <a:srgbClr val="706F6F"/>
            </a:solidFill>
          </p:spPr>
          <p:txBody>
            <a:bodyPr wrap="square" lIns="0" tIns="0" rIns="0" bIns="0" rtlCol="0"/>
            <a:lstStyle/>
            <a:p>
              <a:endParaRPr/>
            </a:p>
          </p:txBody>
        </p:sp>
        <p:sp>
          <p:nvSpPr>
            <p:cNvPr id="43" name="object 48">
              <a:extLst>
                <a:ext uri="{FF2B5EF4-FFF2-40B4-BE49-F238E27FC236}">
                  <a16:creationId xmlns:a16="http://schemas.microsoft.com/office/drawing/2014/main" id="{10788BEF-78D0-4EFF-8B68-930FB9E378C1}"/>
                </a:ext>
              </a:extLst>
            </p:cNvPr>
            <p:cNvSpPr/>
            <p:nvPr/>
          </p:nvSpPr>
          <p:spPr>
            <a:xfrm>
              <a:off x="3523651" y="5665827"/>
              <a:ext cx="31750" cy="108585"/>
            </a:xfrm>
            <a:custGeom>
              <a:avLst/>
              <a:gdLst/>
              <a:ahLst/>
              <a:cxnLst/>
              <a:rect l="l" t="t" r="r" b="b"/>
              <a:pathLst>
                <a:path w="31750" h="108585">
                  <a:moveTo>
                    <a:pt x="31407" y="0"/>
                  </a:moveTo>
                  <a:lnTo>
                    <a:pt x="1993" y="0"/>
                  </a:lnTo>
                  <a:lnTo>
                    <a:pt x="0" y="2006"/>
                  </a:lnTo>
                  <a:lnTo>
                    <a:pt x="0" y="106413"/>
                  </a:lnTo>
                  <a:lnTo>
                    <a:pt x="1993" y="108407"/>
                  </a:lnTo>
                  <a:lnTo>
                    <a:pt x="31407" y="108407"/>
                  </a:lnTo>
                  <a:lnTo>
                    <a:pt x="31407" y="0"/>
                  </a:lnTo>
                  <a:close/>
                </a:path>
              </a:pathLst>
            </a:custGeom>
            <a:solidFill>
              <a:srgbClr val="706F6F"/>
            </a:solidFill>
          </p:spPr>
          <p:txBody>
            <a:bodyPr wrap="square" lIns="0" tIns="0" rIns="0" bIns="0" rtlCol="0"/>
            <a:lstStyle/>
            <a:p>
              <a:endParaRPr/>
            </a:p>
          </p:txBody>
        </p:sp>
        <p:sp>
          <p:nvSpPr>
            <p:cNvPr id="44" name="object 49">
              <a:extLst>
                <a:ext uri="{FF2B5EF4-FFF2-40B4-BE49-F238E27FC236}">
                  <a16:creationId xmlns:a16="http://schemas.microsoft.com/office/drawing/2014/main" id="{8B5CB1A5-13A4-4ADC-B67E-1E4CC7927FB9}"/>
                </a:ext>
              </a:extLst>
            </p:cNvPr>
            <p:cNvSpPr/>
            <p:nvPr/>
          </p:nvSpPr>
          <p:spPr>
            <a:xfrm>
              <a:off x="3628874" y="5538384"/>
              <a:ext cx="143286" cy="103695"/>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436288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a:ext uri="{FF2B5EF4-FFF2-40B4-BE49-F238E27FC236}">
                <a16:creationId xmlns:a16="http://schemas.microsoft.com/office/drawing/2014/main" id="{20F09F65-F1F4-4288-8CDA-0A52C8877D1A}"/>
              </a:ext>
            </a:extLst>
          </p:cNvPr>
          <p:cNvSpPr/>
          <p:nvPr/>
        </p:nvSpPr>
        <p:spPr>
          <a:xfrm>
            <a:off x="3726081" y="1657627"/>
            <a:ext cx="8236592" cy="5200373"/>
          </a:xfrm>
          <a:prstGeom prst="rect">
            <a:avLst/>
          </a:prstGeom>
          <a:blipFill>
            <a:blip r:embed="rId2" cstate="print"/>
            <a:stretch>
              <a:fillRect/>
            </a:stretch>
          </a:blipFill>
        </p:spPr>
        <p:txBody>
          <a:bodyPr wrap="square" lIns="0" tIns="0" rIns="0" bIns="0" rtlCol="0"/>
          <a:lstStyle/>
          <a:p>
            <a:endParaRPr/>
          </a:p>
        </p:txBody>
      </p:sp>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6434445" cy="5444836"/>
          </a:xfrm>
        </p:spPr>
        <p:txBody>
          <a:bodyPr/>
          <a:lstStyle/>
          <a:p>
            <a:r>
              <a:rPr lang="en-US" sz="1800" dirty="0"/>
              <a:t>The Samsung Flip enables you and your colleagues to bring your  unique style to the conversation. </a:t>
            </a:r>
          </a:p>
          <a:p>
            <a:r>
              <a:rPr lang="en-US" sz="1800" dirty="0"/>
              <a:t>The display showcases smooth,  fast writing in a variety of colors and depths, with compatibility  for multiple writing tools. </a:t>
            </a:r>
          </a:p>
          <a:p>
            <a:r>
              <a:rPr lang="en-US" sz="1800" dirty="0"/>
              <a:t>Need to erase a previous note? You can  quickly clear either a small section or full screen worth of content  using a hand swipe motion.</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Design</a:t>
            </a:r>
          </a:p>
        </p:txBody>
      </p:sp>
      <p:grpSp>
        <p:nvGrpSpPr>
          <p:cNvPr id="3" name="Group 2">
            <a:extLst>
              <a:ext uri="{FF2B5EF4-FFF2-40B4-BE49-F238E27FC236}">
                <a16:creationId xmlns:a16="http://schemas.microsoft.com/office/drawing/2014/main" id="{B5CAB060-ED75-4608-9DC5-891815978177}"/>
              </a:ext>
            </a:extLst>
          </p:cNvPr>
          <p:cNvGrpSpPr/>
          <p:nvPr/>
        </p:nvGrpSpPr>
        <p:grpSpPr>
          <a:xfrm>
            <a:off x="8771289" y="1206751"/>
            <a:ext cx="2007651" cy="785521"/>
            <a:chOff x="9365195" y="2300104"/>
            <a:chExt cx="2007651" cy="785521"/>
          </a:xfrm>
        </p:grpSpPr>
        <p:sp>
          <p:nvSpPr>
            <p:cNvPr id="23" name="object 13">
              <a:extLst>
                <a:ext uri="{FF2B5EF4-FFF2-40B4-BE49-F238E27FC236}">
                  <a16:creationId xmlns:a16="http://schemas.microsoft.com/office/drawing/2014/main" id="{BFE3F663-911E-4DD4-9E2B-308FC6586971}"/>
                </a:ext>
              </a:extLst>
            </p:cNvPr>
            <p:cNvSpPr txBox="1"/>
            <p:nvPr/>
          </p:nvSpPr>
          <p:spPr>
            <a:xfrm>
              <a:off x="9365195" y="2846865"/>
              <a:ext cx="548005" cy="132080"/>
            </a:xfrm>
            <a:prstGeom prst="rect">
              <a:avLst/>
            </a:prstGeom>
          </p:spPr>
          <p:txBody>
            <a:bodyPr vert="horz" wrap="square" lIns="0" tIns="12700" rIns="0" bIns="0" rtlCol="0">
              <a:spAutoFit/>
            </a:bodyPr>
            <a:lstStyle/>
            <a:p>
              <a:pPr marL="12700">
                <a:lnSpc>
                  <a:spcPct val="100000"/>
                </a:lnSpc>
                <a:spcBef>
                  <a:spcPts val="100"/>
                </a:spcBef>
              </a:pPr>
              <a:r>
                <a:rPr sz="700" b="1" spc="55" dirty="0">
                  <a:solidFill>
                    <a:srgbClr val="706F6F"/>
                  </a:solidFill>
                  <a:latin typeface="Calibri"/>
                  <a:cs typeface="Calibri"/>
                </a:rPr>
                <a:t>Passive</a:t>
              </a:r>
              <a:r>
                <a:rPr sz="700" b="1" spc="-30" dirty="0">
                  <a:solidFill>
                    <a:srgbClr val="706F6F"/>
                  </a:solidFill>
                  <a:latin typeface="Calibri"/>
                  <a:cs typeface="Calibri"/>
                </a:rPr>
                <a:t> </a:t>
              </a:r>
              <a:r>
                <a:rPr sz="700" b="1" spc="75" dirty="0">
                  <a:solidFill>
                    <a:srgbClr val="706F6F"/>
                  </a:solidFill>
                  <a:latin typeface="Calibri"/>
                  <a:cs typeface="Calibri"/>
                </a:rPr>
                <a:t>pen</a:t>
              </a:r>
              <a:endParaRPr sz="700">
                <a:latin typeface="Calibri"/>
                <a:cs typeface="Calibri"/>
              </a:endParaRPr>
            </a:p>
          </p:txBody>
        </p:sp>
        <p:sp>
          <p:nvSpPr>
            <p:cNvPr id="24" name="object 14">
              <a:extLst>
                <a:ext uri="{FF2B5EF4-FFF2-40B4-BE49-F238E27FC236}">
                  <a16:creationId xmlns:a16="http://schemas.microsoft.com/office/drawing/2014/main" id="{5CCC8997-6A8F-4FFA-97F9-6E34AAEA5435}"/>
                </a:ext>
              </a:extLst>
            </p:cNvPr>
            <p:cNvSpPr txBox="1"/>
            <p:nvPr/>
          </p:nvSpPr>
          <p:spPr>
            <a:xfrm>
              <a:off x="10071151" y="2846865"/>
              <a:ext cx="650240" cy="132080"/>
            </a:xfrm>
            <a:prstGeom prst="rect">
              <a:avLst/>
            </a:prstGeom>
          </p:spPr>
          <p:txBody>
            <a:bodyPr vert="horz" wrap="square" lIns="0" tIns="12700" rIns="0" bIns="0" rtlCol="0">
              <a:spAutoFit/>
            </a:bodyPr>
            <a:lstStyle/>
            <a:p>
              <a:pPr marL="12700">
                <a:lnSpc>
                  <a:spcPct val="100000"/>
                </a:lnSpc>
                <a:spcBef>
                  <a:spcPts val="100"/>
                </a:spcBef>
              </a:pPr>
              <a:r>
                <a:rPr sz="700" b="1" spc="60" dirty="0">
                  <a:solidFill>
                    <a:srgbClr val="706F6F"/>
                  </a:solidFill>
                  <a:latin typeface="Calibri"/>
                  <a:cs typeface="Calibri"/>
                </a:rPr>
                <a:t>Smooth </a:t>
              </a:r>
              <a:r>
                <a:rPr sz="700" b="1" spc="25" dirty="0">
                  <a:solidFill>
                    <a:srgbClr val="706F6F"/>
                  </a:solidFill>
                  <a:latin typeface="Calibri"/>
                  <a:cs typeface="Calibri"/>
                </a:rPr>
                <a:t>&amp;</a:t>
              </a:r>
              <a:r>
                <a:rPr sz="700" b="1" spc="-100" dirty="0">
                  <a:solidFill>
                    <a:srgbClr val="706F6F"/>
                  </a:solidFill>
                  <a:latin typeface="Calibri"/>
                  <a:cs typeface="Calibri"/>
                </a:rPr>
                <a:t> </a:t>
              </a:r>
              <a:r>
                <a:rPr sz="700" b="1" spc="60" dirty="0">
                  <a:solidFill>
                    <a:srgbClr val="706F6F"/>
                  </a:solidFill>
                  <a:latin typeface="Calibri"/>
                  <a:cs typeface="Calibri"/>
                </a:rPr>
                <a:t>fast</a:t>
              </a:r>
              <a:endParaRPr sz="700">
                <a:latin typeface="Calibri"/>
                <a:cs typeface="Calibri"/>
              </a:endParaRPr>
            </a:p>
          </p:txBody>
        </p:sp>
        <p:sp>
          <p:nvSpPr>
            <p:cNvPr id="25" name="object 15">
              <a:extLst>
                <a:ext uri="{FF2B5EF4-FFF2-40B4-BE49-F238E27FC236}">
                  <a16:creationId xmlns:a16="http://schemas.microsoft.com/office/drawing/2014/main" id="{A6B26F91-0437-4174-A7BE-3EF8039F42AE}"/>
                </a:ext>
              </a:extLst>
            </p:cNvPr>
            <p:cNvSpPr txBox="1"/>
            <p:nvPr/>
          </p:nvSpPr>
          <p:spPr>
            <a:xfrm>
              <a:off x="10955616" y="2846865"/>
              <a:ext cx="359410" cy="238760"/>
            </a:xfrm>
            <a:prstGeom prst="rect">
              <a:avLst/>
            </a:prstGeom>
          </p:spPr>
          <p:txBody>
            <a:bodyPr vert="horz" wrap="square" lIns="0" tIns="12700" rIns="0" bIns="0" rtlCol="0">
              <a:spAutoFit/>
            </a:bodyPr>
            <a:lstStyle/>
            <a:p>
              <a:pPr marL="12700" marR="5080" indent="3810">
                <a:lnSpc>
                  <a:spcPct val="100000"/>
                </a:lnSpc>
                <a:spcBef>
                  <a:spcPts val="100"/>
                </a:spcBef>
              </a:pPr>
              <a:r>
                <a:rPr sz="700" b="1" spc="25" dirty="0">
                  <a:solidFill>
                    <a:srgbClr val="706F6F"/>
                  </a:solidFill>
                  <a:latin typeface="Calibri"/>
                  <a:cs typeface="Calibri"/>
                </a:rPr>
                <a:t>Fl</a:t>
              </a:r>
              <a:r>
                <a:rPr sz="700" b="1" spc="0" dirty="0">
                  <a:solidFill>
                    <a:srgbClr val="706F6F"/>
                  </a:solidFill>
                  <a:latin typeface="Calibri"/>
                  <a:cs typeface="Calibri"/>
                </a:rPr>
                <a:t>e</a:t>
              </a:r>
              <a:r>
                <a:rPr sz="700" b="1" spc="35" dirty="0">
                  <a:solidFill>
                    <a:srgbClr val="706F6F"/>
                  </a:solidFill>
                  <a:latin typeface="Calibri"/>
                  <a:cs typeface="Calibri"/>
                </a:rPr>
                <a:t>xi</a:t>
              </a:r>
              <a:r>
                <a:rPr sz="700" b="1" spc="40" dirty="0">
                  <a:solidFill>
                    <a:srgbClr val="706F6F"/>
                  </a:solidFill>
                  <a:latin typeface="Calibri"/>
                  <a:cs typeface="Calibri"/>
                </a:rPr>
                <a:t>ble  </a:t>
              </a:r>
              <a:r>
                <a:rPr sz="700" b="1" spc="80" dirty="0">
                  <a:solidFill>
                    <a:srgbClr val="706F6F"/>
                  </a:solidFill>
                  <a:latin typeface="Calibri"/>
                  <a:cs typeface="Calibri"/>
                </a:rPr>
                <a:t>e</a:t>
              </a:r>
              <a:r>
                <a:rPr sz="700" b="1" spc="45" dirty="0">
                  <a:solidFill>
                    <a:srgbClr val="706F6F"/>
                  </a:solidFill>
                  <a:latin typeface="Calibri"/>
                  <a:cs typeface="Calibri"/>
                </a:rPr>
                <a:t>r</a:t>
              </a:r>
              <a:r>
                <a:rPr sz="700" b="1" spc="75" dirty="0">
                  <a:solidFill>
                    <a:srgbClr val="706F6F"/>
                  </a:solidFill>
                  <a:latin typeface="Calibri"/>
                  <a:cs typeface="Calibri"/>
                </a:rPr>
                <a:t>asing</a:t>
              </a:r>
              <a:endParaRPr sz="700">
                <a:latin typeface="Calibri"/>
                <a:cs typeface="Calibri"/>
              </a:endParaRPr>
            </a:p>
          </p:txBody>
        </p:sp>
        <p:sp>
          <p:nvSpPr>
            <p:cNvPr id="26" name="object 16">
              <a:extLst>
                <a:ext uri="{FF2B5EF4-FFF2-40B4-BE49-F238E27FC236}">
                  <a16:creationId xmlns:a16="http://schemas.microsoft.com/office/drawing/2014/main" id="{0D71576C-5290-453C-8C05-70C430B7C054}"/>
                </a:ext>
              </a:extLst>
            </p:cNvPr>
            <p:cNvSpPr/>
            <p:nvPr/>
          </p:nvSpPr>
          <p:spPr>
            <a:xfrm>
              <a:off x="10224748" y="2301705"/>
              <a:ext cx="302260" cy="432434"/>
            </a:xfrm>
            <a:custGeom>
              <a:avLst/>
              <a:gdLst/>
              <a:ahLst/>
              <a:cxnLst/>
              <a:rect l="l" t="t" r="r" b="b"/>
              <a:pathLst>
                <a:path w="302259" h="432435">
                  <a:moveTo>
                    <a:pt x="297332" y="0"/>
                  </a:moveTo>
                  <a:lnTo>
                    <a:pt x="4775" y="0"/>
                  </a:lnTo>
                  <a:lnTo>
                    <a:pt x="0" y="4787"/>
                  </a:lnTo>
                  <a:lnTo>
                    <a:pt x="0" y="427215"/>
                  </a:lnTo>
                  <a:lnTo>
                    <a:pt x="4775" y="432003"/>
                  </a:lnTo>
                  <a:lnTo>
                    <a:pt x="297332" y="432003"/>
                  </a:lnTo>
                  <a:lnTo>
                    <a:pt x="302120" y="427215"/>
                  </a:lnTo>
                  <a:lnTo>
                    <a:pt x="302120" y="410578"/>
                  </a:lnTo>
                  <a:lnTo>
                    <a:pt x="21412" y="410578"/>
                  </a:lnTo>
                  <a:lnTo>
                    <a:pt x="21412" y="21424"/>
                  </a:lnTo>
                  <a:lnTo>
                    <a:pt x="302120" y="21424"/>
                  </a:lnTo>
                  <a:lnTo>
                    <a:pt x="302120" y="4787"/>
                  </a:lnTo>
                  <a:lnTo>
                    <a:pt x="297332" y="0"/>
                  </a:lnTo>
                  <a:close/>
                </a:path>
                <a:path w="302259" h="432435">
                  <a:moveTo>
                    <a:pt x="297332" y="360578"/>
                  </a:moveTo>
                  <a:lnTo>
                    <a:pt x="285496" y="360578"/>
                  </a:lnTo>
                  <a:lnTo>
                    <a:pt x="280695" y="365366"/>
                  </a:lnTo>
                  <a:lnTo>
                    <a:pt x="280695" y="410578"/>
                  </a:lnTo>
                  <a:lnTo>
                    <a:pt x="302120" y="410578"/>
                  </a:lnTo>
                  <a:lnTo>
                    <a:pt x="302120" y="365366"/>
                  </a:lnTo>
                  <a:lnTo>
                    <a:pt x="297332" y="360578"/>
                  </a:lnTo>
                  <a:close/>
                </a:path>
                <a:path w="302259" h="432435">
                  <a:moveTo>
                    <a:pt x="302120" y="21424"/>
                  </a:moveTo>
                  <a:lnTo>
                    <a:pt x="280695" y="21424"/>
                  </a:lnTo>
                  <a:lnTo>
                    <a:pt x="280695" y="276872"/>
                  </a:lnTo>
                  <a:lnTo>
                    <a:pt x="285496" y="281660"/>
                  </a:lnTo>
                  <a:lnTo>
                    <a:pt x="297332" y="281660"/>
                  </a:lnTo>
                  <a:lnTo>
                    <a:pt x="302120" y="276872"/>
                  </a:lnTo>
                  <a:lnTo>
                    <a:pt x="302120" y="21424"/>
                  </a:lnTo>
                  <a:close/>
                </a:path>
              </a:pathLst>
            </a:custGeom>
            <a:solidFill>
              <a:srgbClr val="706F6F"/>
            </a:solidFill>
          </p:spPr>
          <p:txBody>
            <a:bodyPr wrap="square" lIns="0" tIns="0" rIns="0" bIns="0" rtlCol="0"/>
            <a:lstStyle/>
            <a:p>
              <a:endParaRPr/>
            </a:p>
          </p:txBody>
        </p:sp>
        <p:sp>
          <p:nvSpPr>
            <p:cNvPr id="27" name="object 17">
              <a:extLst>
                <a:ext uri="{FF2B5EF4-FFF2-40B4-BE49-F238E27FC236}">
                  <a16:creationId xmlns:a16="http://schemas.microsoft.com/office/drawing/2014/main" id="{749ED467-91CE-4DDA-B7A2-9D544DE35097}"/>
                </a:ext>
              </a:extLst>
            </p:cNvPr>
            <p:cNvSpPr/>
            <p:nvPr/>
          </p:nvSpPr>
          <p:spPr>
            <a:xfrm>
              <a:off x="10202564" y="2580306"/>
              <a:ext cx="33020" cy="113664"/>
            </a:xfrm>
            <a:custGeom>
              <a:avLst/>
              <a:gdLst/>
              <a:ahLst/>
              <a:cxnLst/>
              <a:rect l="l" t="t" r="r" b="b"/>
              <a:pathLst>
                <a:path w="33020" h="113664">
                  <a:moveTo>
                    <a:pt x="32892" y="0"/>
                  </a:moveTo>
                  <a:lnTo>
                    <a:pt x="2438" y="0"/>
                  </a:lnTo>
                  <a:lnTo>
                    <a:pt x="0" y="2438"/>
                  </a:lnTo>
                  <a:lnTo>
                    <a:pt x="0" y="111048"/>
                  </a:lnTo>
                  <a:lnTo>
                    <a:pt x="2438" y="113474"/>
                  </a:lnTo>
                  <a:lnTo>
                    <a:pt x="32892" y="113474"/>
                  </a:lnTo>
                  <a:lnTo>
                    <a:pt x="32892" y="0"/>
                  </a:lnTo>
                  <a:close/>
                </a:path>
              </a:pathLst>
            </a:custGeom>
            <a:solidFill>
              <a:srgbClr val="706F6F"/>
            </a:solidFill>
          </p:spPr>
          <p:txBody>
            <a:bodyPr wrap="square" lIns="0" tIns="0" rIns="0" bIns="0" rtlCol="0"/>
            <a:lstStyle/>
            <a:p>
              <a:endParaRPr/>
            </a:p>
          </p:txBody>
        </p:sp>
        <p:sp>
          <p:nvSpPr>
            <p:cNvPr id="28" name="object 18">
              <a:extLst>
                <a:ext uri="{FF2B5EF4-FFF2-40B4-BE49-F238E27FC236}">
                  <a16:creationId xmlns:a16="http://schemas.microsoft.com/office/drawing/2014/main" id="{22E6517B-5270-4510-8FB7-F2AF64DD31A5}"/>
                </a:ext>
              </a:extLst>
            </p:cNvPr>
            <p:cNvSpPr/>
            <p:nvPr/>
          </p:nvSpPr>
          <p:spPr>
            <a:xfrm>
              <a:off x="10563686" y="2356514"/>
              <a:ext cx="133350" cy="238125"/>
            </a:xfrm>
            <a:custGeom>
              <a:avLst/>
              <a:gdLst/>
              <a:ahLst/>
              <a:cxnLst/>
              <a:rect l="l" t="t" r="r" b="b"/>
              <a:pathLst>
                <a:path w="133350" h="238125">
                  <a:moveTo>
                    <a:pt x="132765" y="17424"/>
                  </a:moveTo>
                  <a:lnTo>
                    <a:pt x="38874" y="211607"/>
                  </a:lnTo>
                  <a:lnTo>
                    <a:pt x="1282" y="237591"/>
                  </a:lnTo>
                  <a:lnTo>
                    <a:pt x="0" y="190220"/>
                  </a:lnTo>
                  <a:lnTo>
                    <a:pt x="91973" y="0"/>
                  </a:lnTo>
                  <a:lnTo>
                    <a:pt x="132765" y="17424"/>
                  </a:lnTo>
                  <a:close/>
                </a:path>
              </a:pathLst>
            </a:custGeom>
            <a:ln w="19050">
              <a:solidFill>
                <a:srgbClr val="706F6F"/>
              </a:solidFill>
            </a:ln>
          </p:spPr>
          <p:txBody>
            <a:bodyPr wrap="square" lIns="0" tIns="0" rIns="0" bIns="0" rtlCol="0"/>
            <a:lstStyle/>
            <a:p>
              <a:endParaRPr/>
            </a:p>
          </p:txBody>
        </p:sp>
        <p:sp>
          <p:nvSpPr>
            <p:cNvPr id="29" name="object 19">
              <a:extLst>
                <a:ext uri="{FF2B5EF4-FFF2-40B4-BE49-F238E27FC236}">
                  <a16:creationId xmlns:a16="http://schemas.microsoft.com/office/drawing/2014/main" id="{FED27519-006D-4899-8500-7AEE14402C31}"/>
                </a:ext>
              </a:extLst>
            </p:cNvPr>
            <p:cNvSpPr/>
            <p:nvPr/>
          </p:nvSpPr>
          <p:spPr>
            <a:xfrm>
              <a:off x="10287801" y="2354157"/>
              <a:ext cx="264160" cy="287020"/>
            </a:xfrm>
            <a:custGeom>
              <a:avLst/>
              <a:gdLst/>
              <a:ahLst/>
              <a:cxnLst/>
              <a:rect l="l" t="t" r="r" b="b"/>
              <a:pathLst>
                <a:path w="264159" h="287019">
                  <a:moveTo>
                    <a:pt x="1727" y="0"/>
                  </a:moveTo>
                  <a:lnTo>
                    <a:pt x="393" y="3759"/>
                  </a:lnTo>
                  <a:lnTo>
                    <a:pt x="0" y="7416"/>
                  </a:lnTo>
                  <a:lnTo>
                    <a:pt x="1066" y="14706"/>
                  </a:lnTo>
                  <a:lnTo>
                    <a:pt x="11785" y="37083"/>
                  </a:lnTo>
                  <a:lnTo>
                    <a:pt x="11074" y="37833"/>
                  </a:lnTo>
                  <a:lnTo>
                    <a:pt x="7237" y="54038"/>
                  </a:lnTo>
                  <a:lnTo>
                    <a:pt x="7363" y="56195"/>
                  </a:lnTo>
                  <a:lnTo>
                    <a:pt x="21729" y="91668"/>
                  </a:lnTo>
                  <a:lnTo>
                    <a:pt x="23625" y="93929"/>
                  </a:lnTo>
                  <a:lnTo>
                    <a:pt x="23615" y="94310"/>
                  </a:lnTo>
                  <a:lnTo>
                    <a:pt x="18936" y="128428"/>
                  </a:lnTo>
                  <a:lnTo>
                    <a:pt x="19227" y="135547"/>
                  </a:lnTo>
                  <a:lnTo>
                    <a:pt x="25781" y="174637"/>
                  </a:lnTo>
                  <a:lnTo>
                    <a:pt x="45186" y="215511"/>
                  </a:lnTo>
                  <a:lnTo>
                    <a:pt x="75218" y="245621"/>
                  </a:lnTo>
                  <a:lnTo>
                    <a:pt x="111544" y="266103"/>
                  </a:lnTo>
                  <a:lnTo>
                    <a:pt x="150452" y="279010"/>
                  </a:lnTo>
                  <a:lnTo>
                    <a:pt x="195595" y="286564"/>
                  </a:lnTo>
                  <a:lnTo>
                    <a:pt x="202031" y="286765"/>
                  </a:lnTo>
                  <a:lnTo>
                    <a:pt x="207683" y="286702"/>
                  </a:lnTo>
                  <a:lnTo>
                    <a:pt x="249832" y="278584"/>
                  </a:lnTo>
                  <a:lnTo>
                    <a:pt x="259619" y="270645"/>
                  </a:lnTo>
                  <a:lnTo>
                    <a:pt x="206594" y="270645"/>
                  </a:lnTo>
                  <a:lnTo>
                    <a:pt x="152450" y="261454"/>
                  </a:lnTo>
                  <a:lnTo>
                    <a:pt x="108724" y="244500"/>
                  </a:lnTo>
                  <a:lnTo>
                    <a:pt x="71970" y="217487"/>
                  </a:lnTo>
                  <a:lnTo>
                    <a:pt x="48361" y="179717"/>
                  </a:lnTo>
                  <a:lnTo>
                    <a:pt x="40017" y="142265"/>
                  </a:lnTo>
                  <a:lnTo>
                    <a:pt x="39337" y="128428"/>
                  </a:lnTo>
                  <a:lnTo>
                    <a:pt x="39436" y="121689"/>
                  </a:lnTo>
                  <a:lnTo>
                    <a:pt x="39931" y="115364"/>
                  </a:lnTo>
                  <a:lnTo>
                    <a:pt x="40855" y="109207"/>
                  </a:lnTo>
                  <a:lnTo>
                    <a:pt x="104607" y="109207"/>
                  </a:lnTo>
                  <a:lnTo>
                    <a:pt x="108889" y="105892"/>
                  </a:lnTo>
                  <a:lnTo>
                    <a:pt x="111112" y="103860"/>
                  </a:lnTo>
                  <a:lnTo>
                    <a:pt x="113842" y="100329"/>
                  </a:lnTo>
                  <a:lnTo>
                    <a:pt x="75399" y="100329"/>
                  </a:lnTo>
                  <a:lnTo>
                    <a:pt x="68834" y="100177"/>
                  </a:lnTo>
                  <a:lnTo>
                    <a:pt x="57251" y="96837"/>
                  </a:lnTo>
                  <a:lnTo>
                    <a:pt x="52273" y="94310"/>
                  </a:lnTo>
                  <a:lnTo>
                    <a:pt x="47675" y="91058"/>
                  </a:lnTo>
                  <a:lnTo>
                    <a:pt x="50787" y="86169"/>
                  </a:lnTo>
                  <a:lnTo>
                    <a:pt x="54838" y="82257"/>
                  </a:lnTo>
                  <a:lnTo>
                    <a:pt x="65112" y="76771"/>
                  </a:lnTo>
                  <a:lnTo>
                    <a:pt x="68262" y="76136"/>
                  </a:lnTo>
                  <a:lnTo>
                    <a:pt x="33045" y="76136"/>
                  </a:lnTo>
                  <a:lnTo>
                    <a:pt x="28181" y="69075"/>
                  </a:lnTo>
                  <a:lnTo>
                    <a:pt x="24841" y="60807"/>
                  </a:lnTo>
                  <a:lnTo>
                    <a:pt x="24484" y="52431"/>
                  </a:lnTo>
                  <a:lnTo>
                    <a:pt x="24498" y="49644"/>
                  </a:lnTo>
                  <a:lnTo>
                    <a:pt x="24688" y="48082"/>
                  </a:lnTo>
                  <a:lnTo>
                    <a:pt x="24879" y="46774"/>
                  </a:lnTo>
                  <a:lnTo>
                    <a:pt x="75237" y="46774"/>
                  </a:lnTo>
                  <a:lnTo>
                    <a:pt x="76504" y="45961"/>
                  </a:lnTo>
                  <a:lnTo>
                    <a:pt x="78257" y="44742"/>
                  </a:lnTo>
                  <a:lnTo>
                    <a:pt x="79994" y="43433"/>
                  </a:lnTo>
                  <a:lnTo>
                    <a:pt x="52768" y="43433"/>
                  </a:lnTo>
                  <a:lnTo>
                    <a:pt x="48729" y="43332"/>
                  </a:lnTo>
                  <a:lnTo>
                    <a:pt x="41579" y="41274"/>
                  </a:lnTo>
                  <a:lnTo>
                    <a:pt x="38506" y="39712"/>
                  </a:lnTo>
                  <a:lnTo>
                    <a:pt x="35674" y="37706"/>
                  </a:lnTo>
                  <a:lnTo>
                    <a:pt x="37592" y="34696"/>
                  </a:lnTo>
                  <a:lnTo>
                    <a:pt x="39520" y="32816"/>
                  </a:lnTo>
                  <a:lnTo>
                    <a:pt x="17360" y="32816"/>
                  </a:lnTo>
                  <a:lnTo>
                    <a:pt x="14160" y="29006"/>
                  </a:lnTo>
                  <a:lnTo>
                    <a:pt x="12030" y="25780"/>
                  </a:lnTo>
                  <a:lnTo>
                    <a:pt x="6324" y="15366"/>
                  </a:lnTo>
                  <a:lnTo>
                    <a:pt x="3657" y="7772"/>
                  </a:lnTo>
                  <a:lnTo>
                    <a:pt x="1727" y="0"/>
                  </a:lnTo>
                  <a:close/>
                </a:path>
                <a:path w="264159" h="287019">
                  <a:moveTo>
                    <a:pt x="259054" y="263740"/>
                  </a:moveTo>
                  <a:lnTo>
                    <a:pt x="249859" y="264708"/>
                  </a:lnTo>
                  <a:lnTo>
                    <a:pt x="235718" y="269370"/>
                  </a:lnTo>
                  <a:lnTo>
                    <a:pt x="206594" y="270645"/>
                  </a:lnTo>
                  <a:lnTo>
                    <a:pt x="259619" y="270645"/>
                  </a:lnTo>
                  <a:lnTo>
                    <a:pt x="261366" y="269011"/>
                  </a:lnTo>
                  <a:lnTo>
                    <a:pt x="263601" y="265201"/>
                  </a:lnTo>
                  <a:lnTo>
                    <a:pt x="259054" y="263740"/>
                  </a:lnTo>
                  <a:close/>
                </a:path>
                <a:path w="264159" h="287019">
                  <a:moveTo>
                    <a:pt x="104607" y="109207"/>
                  </a:moveTo>
                  <a:lnTo>
                    <a:pt x="40855" y="109207"/>
                  </a:lnTo>
                  <a:lnTo>
                    <a:pt x="47142" y="112796"/>
                  </a:lnTo>
                  <a:lnTo>
                    <a:pt x="53857" y="115723"/>
                  </a:lnTo>
                  <a:lnTo>
                    <a:pt x="60967" y="117863"/>
                  </a:lnTo>
                  <a:lnTo>
                    <a:pt x="68427" y="119087"/>
                  </a:lnTo>
                  <a:lnTo>
                    <a:pt x="76606" y="119240"/>
                  </a:lnTo>
                  <a:lnTo>
                    <a:pt x="84756" y="118076"/>
                  </a:lnTo>
                  <a:lnTo>
                    <a:pt x="104607" y="109207"/>
                  </a:lnTo>
                  <a:close/>
                </a:path>
                <a:path w="264159" h="287019">
                  <a:moveTo>
                    <a:pt x="115915" y="75476"/>
                  </a:moveTo>
                  <a:lnTo>
                    <a:pt x="71539" y="75476"/>
                  </a:lnTo>
                  <a:lnTo>
                    <a:pt x="84353" y="76225"/>
                  </a:lnTo>
                  <a:lnTo>
                    <a:pt x="90982" y="78397"/>
                  </a:lnTo>
                  <a:lnTo>
                    <a:pt x="98257" y="86169"/>
                  </a:lnTo>
                  <a:lnTo>
                    <a:pt x="98234" y="86817"/>
                  </a:lnTo>
                  <a:lnTo>
                    <a:pt x="75399" y="100329"/>
                  </a:lnTo>
                  <a:lnTo>
                    <a:pt x="113842" y="100329"/>
                  </a:lnTo>
                  <a:lnTo>
                    <a:pt x="115462" y="98221"/>
                  </a:lnTo>
                  <a:lnTo>
                    <a:pt x="117284" y="94678"/>
                  </a:lnTo>
                  <a:lnTo>
                    <a:pt x="118059" y="90970"/>
                  </a:lnTo>
                  <a:lnTo>
                    <a:pt x="118780" y="87718"/>
                  </a:lnTo>
                  <a:lnTo>
                    <a:pt x="118703" y="83311"/>
                  </a:lnTo>
                  <a:lnTo>
                    <a:pt x="117043" y="77850"/>
                  </a:lnTo>
                  <a:lnTo>
                    <a:pt x="116268" y="76085"/>
                  </a:lnTo>
                  <a:lnTo>
                    <a:pt x="115915" y="75476"/>
                  </a:lnTo>
                  <a:close/>
                </a:path>
                <a:path w="264159" h="287019">
                  <a:moveTo>
                    <a:pt x="73644" y="55343"/>
                  </a:moveTo>
                  <a:lnTo>
                    <a:pt x="38077" y="70392"/>
                  </a:lnTo>
                  <a:lnTo>
                    <a:pt x="33045" y="76136"/>
                  </a:lnTo>
                  <a:lnTo>
                    <a:pt x="68262" y="76136"/>
                  </a:lnTo>
                  <a:lnTo>
                    <a:pt x="71539" y="75476"/>
                  </a:lnTo>
                  <a:lnTo>
                    <a:pt x="115915" y="75476"/>
                  </a:lnTo>
                  <a:lnTo>
                    <a:pt x="81736" y="55658"/>
                  </a:lnTo>
                  <a:lnTo>
                    <a:pt x="73644" y="55343"/>
                  </a:lnTo>
                  <a:close/>
                </a:path>
                <a:path w="264159" h="287019">
                  <a:moveTo>
                    <a:pt x="75237" y="46774"/>
                  </a:moveTo>
                  <a:lnTo>
                    <a:pt x="24879" y="46774"/>
                  </a:lnTo>
                  <a:lnTo>
                    <a:pt x="35513" y="50505"/>
                  </a:lnTo>
                  <a:lnTo>
                    <a:pt x="41659" y="52431"/>
                  </a:lnTo>
                  <a:lnTo>
                    <a:pt x="45656" y="53167"/>
                  </a:lnTo>
                  <a:lnTo>
                    <a:pt x="49847" y="53327"/>
                  </a:lnTo>
                  <a:lnTo>
                    <a:pt x="56819" y="54038"/>
                  </a:lnTo>
                  <a:lnTo>
                    <a:pt x="65392" y="53085"/>
                  </a:lnTo>
                  <a:lnTo>
                    <a:pt x="75237" y="46774"/>
                  </a:lnTo>
                  <a:close/>
                </a:path>
                <a:path w="264159" h="287019">
                  <a:moveTo>
                    <a:pt x="83379" y="28092"/>
                  </a:moveTo>
                  <a:lnTo>
                    <a:pt x="50393" y="28092"/>
                  </a:lnTo>
                  <a:lnTo>
                    <a:pt x="58305" y="28549"/>
                  </a:lnTo>
                  <a:lnTo>
                    <a:pt x="62395" y="29895"/>
                  </a:lnTo>
                  <a:lnTo>
                    <a:pt x="66765" y="35458"/>
                  </a:lnTo>
                  <a:lnTo>
                    <a:pt x="66713" y="35648"/>
                  </a:lnTo>
                  <a:lnTo>
                    <a:pt x="52768" y="43433"/>
                  </a:lnTo>
                  <a:lnTo>
                    <a:pt x="79994" y="43433"/>
                  </a:lnTo>
                  <a:lnTo>
                    <a:pt x="81457" y="42265"/>
                  </a:lnTo>
                  <a:lnTo>
                    <a:pt x="82918" y="40805"/>
                  </a:lnTo>
                  <a:lnTo>
                    <a:pt x="84975" y="37312"/>
                  </a:lnTo>
                  <a:lnTo>
                    <a:pt x="85162" y="36004"/>
                  </a:lnTo>
                  <a:lnTo>
                    <a:pt x="85067" y="33959"/>
                  </a:lnTo>
                  <a:lnTo>
                    <a:pt x="84226" y="29146"/>
                  </a:lnTo>
                  <a:lnTo>
                    <a:pt x="83379" y="28092"/>
                  </a:lnTo>
                  <a:close/>
                </a:path>
                <a:path w="264159" h="287019">
                  <a:moveTo>
                    <a:pt x="51854" y="14058"/>
                  </a:moveTo>
                  <a:lnTo>
                    <a:pt x="17360" y="32816"/>
                  </a:lnTo>
                  <a:lnTo>
                    <a:pt x="39520" y="32816"/>
                  </a:lnTo>
                  <a:lnTo>
                    <a:pt x="40081" y="32270"/>
                  </a:lnTo>
                  <a:lnTo>
                    <a:pt x="46431" y="28892"/>
                  </a:lnTo>
                  <a:lnTo>
                    <a:pt x="50393" y="28092"/>
                  </a:lnTo>
                  <a:lnTo>
                    <a:pt x="83379" y="28092"/>
                  </a:lnTo>
                  <a:lnTo>
                    <a:pt x="81491" y="25755"/>
                  </a:lnTo>
                  <a:lnTo>
                    <a:pt x="75425" y="20523"/>
                  </a:lnTo>
                  <a:lnTo>
                    <a:pt x="71818" y="18529"/>
                  </a:lnTo>
                  <a:lnTo>
                    <a:pt x="60401" y="14350"/>
                  </a:lnTo>
                  <a:lnTo>
                    <a:pt x="51854" y="14058"/>
                  </a:lnTo>
                  <a:close/>
                </a:path>
              </a:pathLst>
            </a:custGeom>
            <a:solidFill>
              <a:srgbClr val="706F6F"/>
            </a:solidFill>
          </p:spPr>
          <p:txBody>
            <a:bodyPr wrap="square" lIns="0" tIns="0" rIns="0" bIns="0" rtlCol="0"/>
            <a:lstStyle/>
            <a:p>
              <a:endParaRPr/>
            </a:p>
          </p:txBody>
        </p:sp>
        <p:sp>
          <p:nvSpPr>
            <p:cNvPr id="30" name="object 20">
              <a:extLst>
                <a:ext uri="{FF2B5EF4-FFF2-40B4-BE49-F238E27FC236}">
                  <a16:creationId xmlns:a16="http://schemas.microsoft.com/office/drawing/2014/main" id="{4C5F1269-EAE4-4B1C-AE20-BF90A18748A1}"/>
                </a:ext>
              </a:extLst>
            </p:cNvPr>
            <p:cNvSpPr/>
            <p:nvPr/>
          </p:nvSpPr>
          <p:spPr>
            <a:xfrm>
              <a:off x="10964653" y="2301705"/>
              <a:ext cx="302260" cy="432434"/>
            </a:xfrm>
            <a:custGeom>
              <a:avLst/>
              <a:gdLst/>
              <a:ahLst/>
              <a:cxnLst/>
              <a:rect l="l" t="t" r="r" b="b"/>
              <a:pathLst>
                <a:path w="302259" h="432435">
                  <a:moveTo>
                    <a:pt x="297332" y="0"/>
                  </a:moveTo>
                  <a:lnTo>
                    <a:pt x="4787" y="0"/>
                  </a:lnTo>
                  <a:lnTo>
                    <a:pt x="0" y="4787"/>
                  </a:lnTo>
                  <a:lnTo>
                    <a:pt x="0" y="427215"/>
                  </a:lnTo>
                  <a:lnTo>
                    <a:pt x="4787" y="432003"/>
                  </a:lnTo>
                  <a:lnTo>
                    <a:pt x="297332" y="432003"/>
                  </a:lnTo>
                  <a:lnTo>
                    <a:pt x="302120" y="427215"/>
                  </a:lnTo>
                  <a:lnTo>
                    <a:pt x="302120" y="410578"/>
                  </a:lnTo>
                  <a:lnTo>
                    <a:pt x="21412" y="410578"/>
                  </a:lnTo>
                  <a:lnTo>
                    <a:pt x="21412" y="21424"/>
                  </a:lnTo>
                  <a:lnTo>
                    <a:pt x="302120" y="21424"/>
                  </a:lnTo>
                  <a:lnTo>
                    <a:pt x="302120" y="4787"/>
                  </a:lnTo>
                  <a:lnTo>
                    <a:pt x="297332" y="0"/>
                  </a:lnTo>
                  <a:close/>
                </a:path>
                <a:path w="302259" h="432435">
                  <a:moveTo>
                    <a:pt x="297332" y="305981"/>
                  </a:moveTo>
                  <a:lnTo>
                    <a:pt x="285496" y="305981"/>
                  </a:lnTo>
                  <a:lnTo>
                    <a:pt x="280695" y="310768"/>
                  </a:lnTo>
                  <a:lnTo>
                    <a:pt x="280695" y="410578"/>
                  </a:lnTo>
                  <a:lnTo>
                    <a:pt x="302120" y="410578"/>
                  </a:lnTo>
                  <a:lnTo>
                    <a:pt x="302120" y="310768"/>
                  </a:lnTo>
                  <a:lnTo>
                    <a:pt x="297332" y="305981"/>
                  </a:lnTo>
                  <a:close/>
                </a:path>
                <a:path w="302259" h="432435">
                  <a:moveTo>
                    <a:pt x="302120" y="21424"/>
                  </a:moveTo>
                  <a:lnTo>
                    <a:pt x="280695" y="21424"/>
                  </a:lnTo>
                  <a:lnTo>
                    <a:pt x="280695" y="47548"/>
                  </a:lnTo>
                  <a:lnTo>
                    <a:pt x="285496" y="52336"/>
                  </a:lnTo>
                  <a:lnTo>
                    <a:pt x="297332" y="52336"/>
                  </a:lnTo>
                  <a:lnTo>
                    <a:pt x="302120" y="47548"/>
                  </a:lnTo>
                  <a:lnTo>
                    <a:pt x="302120" y="21424"/>
                  </a:lnTo>
                  <a:close/>
                </a:path>
              </a:pathLst>
            </a:custGeom>
            <a:solidFill>
              <a:srgbClr val="706F6F"/>
            </a:solidFill>
          </p:spPr>
          <p:txBody>
            <a:bodyPr wrap="square" lIns="0" tIns="0" rIns="0" bIns="0" rtlCol="0"/>
            <a:lstStyle/>
            <a:p>
              <a:endParaRPr/>
            </a:p>
          </p:txBody>
        </p:sp>
        <p:sp>
          <p:nvSpPr>
            <p:cNvPr id="31" name="object 21">
              <a:extLst>
                <a:ext uri="{FF2B5EF4-FFF2-40B4-BE49-F238E27FC236}">
                  <a16:creationId xmlns:a16="http://schemas.microsoft.com/office/drawing/2014/main" id="{24C38C12-C1CF-4853-8BB2-D1674459F25F}"/>
                </a:ext>
              </a:extLst>
            </p:cNvPr>
            <p:cNvSpPr/>
            <p:nvPr/>
          </p:nvSpPr>
          <p:spPr>
            <a:xfrm>
              <a:off x="10942472" y="2580306"/>
              <a:ext cx="33020" cy="113664"/>
            </a:xfrm>
            <a:custGeom>
              <a:avLst/>
              <a:gdLst/>
              <a:ahLst/>
              <a:cxnLst/>
              <a:rect l="l" t="t" r="r" b="b"/>
              <a:pathLst>
                <a:path w="33020" h="113664">
                  <a:moveTo>
                    <a:pt x="32892" y="0"/>
                  </a:moveTo>
                  <a:lnTo>
                    <a:pt x="2438" y="0"/>
                  </a:lnTo>
                  <a:lnTo>
                    <a:pt x="0" y="2438"/>
                  </a:lnTo>
                  <a:lnTo>
                    <a:pt x="0" y="111036"/>
                  </a:lnTo>
                  <a:lnTo>
                    <a:pt x="2438" y="113474"/>
                  </a:lnTo>
                  <a:lnTo>
                    <a:pt x="32892" y="113474"/>
                  </a:lnTo>
                  <a:lnTo>
                    <a:pt x="32892" y="0"/>
                  </a:lnTo>
                  <a:close/>
                </a:path>
              </a:pathLst>
            </a:custGeom>
            <a:solidFill>
              <a:srgbClr val="706F6F"/>
            </a:solidFill>
          </p:spPr>
          <p:txBody>
            <a:bodyPr wrap="square" lIns="0" tIns="0" rIns="0" bIns="0" rtlCol="0"/>
            <a:lstStyle/>
            <a:p>
              <a:endParaRPr/>
            </a:p>
          </p:txBody>
        </p:sp>
        <p:sp>
          <p:nvSpPr>
            <p:cNvPr id="32" name="object 22">
              <a:extLst>
                <a:ext uri="{FF2B5EF4-FFF2-40B4-BE49-F238E27FC236}">
                  <a16:creationId xmlns:a16="http://schemas.microsoft.com/office/drawing/2014/main" id="{7A9607DD-7063-49A1-A192-C6357C0F6870}"/>
                </a:ext>
              </a:extLst>
            </p:cNvPr>
            <p:cNvSpPr/>
            <p:nvPr/>
          </p:nvSpPr>
          <p:spPr>
            <a:xfrm>
              <a:off x="11021077" y="2500262"/>
              <a:ext cx="144195" cy="159940"/>
            </a:xfrm>
            <a:prstGeom prst="rect">
              <a:avLst/>
            </a:prstGeom>
            <a:blipFill>
              <a:blip r:embed="rId3" cstate="print"/>
              <a:stretch>
                <a:fillRect/>
              </a:stretch>
            </a:blipFill>
          </p:spPr>
          <p:txBody>
            <a:bodyPr wrap="square" lIns="0" tIns="0" rIns="0" bIns="0" rtlCol="0"/>
            <a:lstStyle/>
            <a:p>
              <a:endParaRPr/>
            </a:p>
          </p:txBody>
        </p:sp>
        <p:sp>
          <p:nvSpPr>
            <p:cNvPr id="33" name="object 23">
              <a:extLst>
                <a:ext uri="{FF2B5EF4-FFF2-40B4-BE49-F238E27FC236}">
                  <a16:creationId xmlns:a16="http://schemas.microsoft.com/office/drawing/2014/main" id="{4F7A8B17-1388-460C-BC9E-CED4A838C590}"/>
                </a:ext>
              </a:extLst>
            </p:cNvPr>
            <p:cNvSpPr/>
            <p:nvPr/>
          </p:nvSpPr>
          <p:spPr>
            <a:xfrm>
              <a:off x="11098607" y="2359346"/>
              <a:ext cx="225425" cy="261620"/>
            </a:xfrm>
            <a:custGeom>
              <a:avLst/>
              <a:gdLst/>
              <a:ahLst/>
              <a:cxnLst/>
              <a:rect l="l" t="t" r="r" b="b"/>
              <a:pathLst>
                <a:path w="225425" h="261619">
                  <a:moveTo>
                    <a:pt x="215531" y="0"/>
                  </a:moveTo>
                  <a:lnTo>
                    <a:pt x="149718" y="39158"/>
                  </a:lnTo>
                  <a:lnTo>
                    <a:pt x="98705" y="73929"/>
                  </a:lnTo>
                  <a:lnTo>
                    <a:pt x="58005" y="105293"/>
                  </a:lnTo>
                  <a:lnTo>
                    <a:pt x="27082" y="132042"/>
                  </a:lnTo>
                  <a:lnTo>
                    <a:pt x="4000" y="154431"/>
                  </a:lnTo>
                  <a:lnTo>
                    <a:pt x="863" y="156933"/>
                  </a:lnTo>
                  <a:lnTo>
                    <a:pt x="55117" y="259448"/>
                  </a:lnTo>
                  <a:lnTo>
                    <a:pt x="60617" y="261416"/>
                  </a:lnTo>
                  <a:lnTo>
                    <a:pt x="63055" y="261416"/>
                  </a:lnTo>
                  <a:lnTo>
                    <a:pt x="65011" y="260692"/>
                  </a:lnTo>
                  <a:lnTo>
                    <a:pt x="66522" y="259397"/>
                  </a:lnTo>
                  <a:lnTo>
                    <a:pt x="75869" y="251960"/>
                  </a:lnTo>
                  <a:lnTo>
                    <a:pt x="91362" y="240855"/>
                  </a:lnTo>
                  <a:lnTo>
                    <a:pt x="63449" y="240855"/>
                  </a:lnTo>
                  <a:lnTo>
                    <a:pt x="19278" y="162217"/>
                  </a:lnTo>
                  <a:lnTo>
                    <a:pt x="71305" y="115566"/>
                  </a:lnTo>
                  <a:lnTo>
                    <a:pt x="110855" y="85337"/>
                  </a:lnTo>
                  <a:lnTo>
                    <a:pt x="160104" y="51948"/>
                  </a:lnTo>
                  <a:lnTo>
                    <a:pt x="219557" y="16484"/>
                  </a:lnTo>
                  <a:lnTo>
                    <a:pt x="223507" y="14287"/>
                  </a:lnTo>
                  <a:lnTo>
                    <a:pt x="224929" y="9296"/>
                  </a:lnTo>
                  <a:lnTo>
                    <a:pt x="220522" y="1384"/>
                  </a:lnTo>
                  <a:lnTo>
                    <a:pt x="215531" y="0"/>
                  </a:lnTo>
                  <a:close/>
                </a:path>
                <a:path w="225425" h="261619">
                  <a:moveTo>
                    <a:pt x="172758" y="172872"/>
                  </a:moveTo>
                  <a:lnTo>
                    <a:pt x="132788" y="195014"/>
                  </a:lnTo>
                  <a:lnTo>
                    <a:pt x="101439" y="214245"/>
                  </a:lnTo>
                  <a:lnTo>
                    <a:pt x="78423" y="229786"/>
                  </a:lnTo>
                  <a:lnTo>
                    <a:pt x="63449" y="240855"/>
                  </a:lnTo>
                  <a:lnTo>
                    <a:pt x="91362" y="240855"/>
                  </a:lnTo>
                  <a:lnTo>
                    <a:pt x="97040" y="236785"/>
                  </a:lnTo>
                  <a:lnTo>
                    <a:pt x="130652" y="215313"/>
                  </a:lnTo>
                  <a:lnTo>
                    <a:pt x="177317" y="188988"/>
                  </a:lnTo>
                  <a:lnTo>
                    <a:pt x="174142" y="173164"/>
                  </a:lnTo>
                  <a:lnTo>
                    <a:pt x="172758" y="172872"/>
                  </a:lnTo>
                  <a:close/>
                </a:path>
              </a:pathLst>
            </a:custGeom>
            <a:solidFill>
              <a:srgbClr val="706F6F"/>
            </a:solidFill>
          </p:spPr>
          <p:txBody>
            <a:bodyPr wrap="square" lIns="0" tIns="0" rIns="0" bIns="0" rtlCol="0"/>
            <a:lstStyle/>
            <a:p>
              <a:endParaRPr/>
            </a:p>
          </p:txBody>
        </p:sp>
        <p:sp>
          <p:nvSpPr>
            <p:cNvPr id="34" name="object 24">
              <a:extLst>
                <a:ext uri="{FF2B5EF4-FFF2-40B4-BE49-F238E27FC236}">
                  <a16:creationId xmlns:a16="http://schemas.microsoft.com/office/drawing/2014/main" id="{1E32798A-9447-43AB-B75F-C61DBC523B9C}"/>
                </a:ext>
              </a:extLst>
            </p:cNvPr>
            <p:cNvSpPr/>
            <p:nvPr/>
          </p:nvSpPr>
          <p:spPr>
            <a:xfrm>
              <a:off x="11252669" y="2478007"/>
              <a:ext cx="120177" cy="76326"/>
            </a:xfrm>
            <a:prstGeom prst="rect">
              <a:avLst/>
            </a:prstGeom>
            <a:blipFill>
              <a:blip r:embed="rId4" cstate="print"/>
              <a:stretch>
                <a:fillRect/>
              </a:stretch>
            </a:blipFill>
          </p:spPr>
          <p:txBody>
            <a:bodyPr wrap="square" lIns="0" tIns="0" rIns="0" bIns="0" rtlCol="0"/>
            <a:lstStyle/>
            <a:p>
              <a:endParaRPr/>
            </a:p>
          </p:txBody>
        </p:sp>
        <p:sp>
          <p:nvSpPr>
            <p:cNvPr id="45" name="object 25">
              <a:extLst>
                <a:ext uri="{FF2B5EF4-FFF2-40B4-BE49-F238E27FC236}">
                  <a16:creationId xmlns:a16="http://schemas.microsoft.com/office/drawing/2014/main" id="{F1435E36-945D-4C83-BA85-FE958E301B22}"/>
                </a:ext>
              </a:extLst>
            </p:cNvPr>
            <p:cNvSpPr/>
            <p:nvPr/>
          </p:nvSpPr>
          <p:spPr>
            <a:xfrm>
              <a:off x="11322050" y="2396514"/>
              <a:ext cx="36195" cy="36195"/>
            </a:xfrm>
            <a:custGeom>
              <a:avLst/>
              <a:gdLst/>
              <a:ahLst/>
              <a:cxnLst/>
              <a:rect l="l" t="t" r="r" b="b"/>
              <a:pathLst>
                <a:path w="36195" h="36194">
                  <a:moveTo>
                    <a:pt x="17589" y="0"/>
                  </a:moveTo>
                  <a:lnTo>
                    <a:pt x="14744" y="14820"/>
                  </a:lnTo>
                  <a:lnTo>
                    <a:pt x="0" y="18034"/>
                  </a:lnTo>
                  <a:lnTo>
                    <a:pt x="14820" y="20878"/>
                  </a:lnTo>
                  <a:lnTo>
                    <a:pt x="18033" y="35623"/>
                  </a:lnTo>
                  <a:lnTo>
                    <a:pt x="20866" y="20802"/>
                  </a:lnTo>
                  <a:lnTo>
                    <a:pt x="35610" y="17589"/>
                  </a:lnTo>
                  <a:lnTo>
                    <a:pt x="20802" y="14744"/>
                  </a:lnTo>
                  <a:lnTo>
                    <a:pt x="17589" y="0"/>
                  </a:lnTo>
                  <a:close/>
                </a:path>
              </a:pathLst>
            </a:custGeom>
            <a:solidFill>
              <a:srgbClr val="706F6F"/>
            </a:solidFill>
          </p:spPr>
          <p:txBody>
            <a:bodyPr wrap="square" lIns="0" tIns="0" rIns="0" bIns="0" rtlCol="0"/>
            <a:lstStyle/>
            <a:p>
              <a:endParaRPr/>
            </a:p>
          </p:txBody>
        </p:sp>
        <p:sp>
          <p:nvSpPr>
            <p:cNvPr id="46" name="object 45">
              <a:extLst>
                <a:ext uri="{FF2B5EF4-FFF2-40B4-BE49-F238E27FC236}">
                  <a16:creationId xmlns:a16="http://schemas.microsoft.com/office/drawing/2014/main" id="{0771BE3F-95B1-4FE6-82F2-CCFE4324503D}"/>
                </a:ext>
              </a:extLst>
            </p:cNvPr>
            <p:cNvSpPr/>
            <p:nvPr/>
          </p:nvSpPr>
          <p:spPr>
            <a:xfrm>
              <a:off x="9525228" y="2416864"/>
              <a:ext cx="143220" cy="191160"/>
            </a:xfrm>
            <a:prstGeom prst="rect">
              <a:avLst/>
            </a:prstGeom>
            <a:blipFill>
              <a:blip r:embed="rId5" cstate="print"/>
              <a:stretch>
                <a:fillRect/>
              </a:stretch>
            </a:blipFill>
          </p:spPr>
          <p:txBody>
            <a:bodyPr wrap="square" lIns="0" tIns="0" rIns="0" bIns="0" rtlCol="0"/>
            <a:lstStyle/>
            <a:p>
              <a:endParaRPr/>
            </a:p>
          </p:txBody>
        </p:sp>
        <p:sp>
          <p:nvSpPr>
            <p:cNvPr id="47" name="object 46">
              <a:extLst>
                <a:ext uri="{FF2B5EF4-FFF2-40B4-BE49-F238E27FC236}">
                  <a16:creationId xmlns:a16="http://schemas.microsoft.com/office/drawing/2014/main" id="{6FD17092-EF94-40F4-B324-C5C6448D26C4}"/>
                </a:ext>
              </a:extLst>
            </p:cNvPr>
            <p:cNvSpPr/>
            <p:nvPr/>
          </p:nvSpPr>
          <p:spPr>
            <a:xfrm>
              <a:off x="9449997" y="2579346"/>
              <a:ext cx="33020" cy="114300"/>
            </a:xfrm>
            <a:custGeom>
              <a:avLst/>
              <a:gdLst/>
              <a:ahLst/>
              <a:cxnLst/>
              <a:rect l="l" t="t" r="r" b="b"/>
              <a:pathLst>
                <a:path w="33020" h="114300">
                  <a:moveTo>
                    <a:pt x="32969" y="0"/>
                  </a:moveTo>
                  <a:lnTo>
                    <a:pt x="2438" y="0"/>
                  </a:lnTo>
                  <a:lnTo>
                    <a:pt x="0" y="2438"/>
                  </a:lnTo>
                  <a:lnTo>
                    <a:pt x="0" y="111290"/>
                  </a:lnTo>
                  <a:lnTo>
                    <a:pt x="2438" y="113728"/>
                  </a:lnTo>
                  <a:lnTo>
                    <a:pt x="32969" y="113728"/>
                  </a:lnTo>
                  <a:lnTo>
                    <a:pt x="32969" y="0"/>
                  </a:lnTo>
                  <a:close/>
                </a:path>
              </a:pathLst>
            </a:custGeom>
            <a:solidFill>
              <a:srgbClr val="706F6F"/>
            </a:solidFill>
          </p:spPr>
          <p:txBody>
            <a:bodyPr wrap="square" lIns="0" tIns="0" rIns="0" bIns="0" rtlCol="0"/>
            <a:lstStyle/>
            <a:p>
              <a:endParaRPr/>
            </a:p>
          </p:txBody>
        </p:sp>
        <p:sp>
          <p:nvSpPr>
            <p:cNvPr id="48" name="object 47">
              <a:extLst>
                <a:ext uri="{FF2B5EF4-FFF2-40B4-BE49-F238E27FC236}">
                  <a16:creationId xmlns:a16="http://schemas.microsoft.com/office/drawing/2014/main" id="{E0733F67-ED41-4328-AE99-B4261F1BC0CF}"/>
                </a:ext>
              </a:extLst>
            </p:cNvPr>
            <p:cNvSpPr/>
            <p:nvPr/>
          </p:nvSpPr>
          <p:spPr>
            <a:xfrm>
              <a:off x="9688355" y="2582348"/>
              <a:ext cx="192112" cy="84246"/>
            </a:xfrm>
            <a:prstGeom prst="rect">
              <a:avLst/>
            </a:prstGeom>
            <a:blipFill>
              <a:blip r:embed="rId6" cstate="print"/>
              <a:stretch>
                <a:fillRect/>
              </a:stretch>
            </a:blipFill>
          </p:spPr>
          <p:txBody>
            <a:bodyPr wrap="square" lIns="0" tIns="0" rIns="0" bIns="0" rtlCol="0"/>
            <a:lstStyle/>
            <a:p>
              <a:endParaRPr/>
            </a:p>
          </p:txBody>
        </p:sp>
        <p:sp>
          <p:nvSpPr>
            <p:cNvPr id="49" name="object 48">
              <a:extLst>
                <a:ext uri="{FF2B5EF4-FFF2-40B4-BE49-F238E27FC236}">
                  <a16:creationId xmlns:a16="http://schemas.microsoft.com/office/drawing/2014/main" id="{3431C4E9-05C1-440D-820C-16362F35E112}"/>
                </a:ext>
              </a:extLst>
            </p:cNvPr>
            <p:cNvSpPr/>
            <p:nvPr/>
          </p:nvSpPr>
          <p:spPr>
            <a:xfrm>
              <a:off x="9690323" y="2310841"/>
              <a:ext cx="208926" cy="244232"/>
            </a:xfrm>
            <a:prstGeom prst="rect">
              <a:avLst/>
            </a:prstGeom>
            <a:blipFill>
              <a:blip r:embed="rId7" cstate="print"/>
              <a:stretch>
                <a:fillRect/>
              </a:stretch>
            </a:blipFill>
          </p:spPr>
          <p:txBody>
            <a:bodyPr wrap="square" lIns="0" tIns="0" rIns="0" bIns="0" rtlCol="0"/>
            <a:lstStyle/>
            <a:p>
              <a:endParaRPr/>
            </a:p>
          </p:txBody>
        </p:sp>
        <p:sp>
          <p:nvSpPr>
            <p:cNvPr id="50" name="object 49">
              <a:extLst>
                <a:ext uri="{FF2B5EF4-FFF2-40B4-BE49-F238E27FC236}">
                  <a16:creationId xmlns:a16="http://schemas.microsoft.com/office/drawing/2014/main" id="{2385468A-EDBE-483F-A9A8-BC0C426E6BFC}"/>
                </a:ext>
              </a:extLst>
            </p:cNvPr>
            <p:cNvSpPr/>
            <p:nvPr/>
          </p:nvSpPr>
          <p:spPr>
            <a:xfrm>
              <a:off x="9472220" y="2300104"/>
              <a:ext cx="302895" cy="433705"/>
            </a:xfrm>
            <a:custGeom>
              <a:avLst/>
              <a:gdLst/>
              <a:ahLst/>
              <a:cxnLst/>
              <a:rect l="l" t="t" r="r" b="b"/>
              <a:pathLst>
                <a:path w="302895" h="433705">
                  <a:moveTo>
                    <a:pt x="298005" y="0"/>
                  </a:moveTo>
                  <a:lnTo>
                    <a:pt x="4800" y="0"/>
                  </a:lnTo>
                  <a:lnTo>
                    <a:pt x="0" y="4800"/>
                  </a:lnTo>
                  <a:lnTo>
                    <a:pt x="0" y="428193"/>
                  </a:lnTo>
                  <a:lnTo>
                    <a:pt x="4800" y="433603"/>
                  </a:lnTo>
                  <a:lnTo>
                    <a:pt x="298005" y="433603"/>
                  </a:lnTo>
                  <a:lnTo>
                    <a:pt x="302806" y="428802"/>
                  </a:lnTo>
                  <a:lnTo>
                    <a:pt x="302806" y="411518"/>
                  </a:lnTo>
                  <a:lnTo>
                    <a:pt x="21475" y="411518"/>
                  </a:lnTo>
                  <a:lnTo>
                    <a:pt x="21475" y="21475"/>
                  </a:lnTo>
                  <a:lnTo>
                    <a:pt x="302806" y="21475"/>
                  </a:lnTo>
                  <a:lnTo>
                    <a:pt x="302806" y="4800"/>
                  </a:lnTo>
                  <a:lnTo>
                    <a:pt x="298005" y="0"/>
                  </a:lnTo>
                  <a:close/>
                </a:path>
                <a:path w="302895" h="433705">
                  <a:moveTo>
                    <a:pt x="298005" y="365607"/>
                  </a:moveTo>
                  <a:lnTo>
                    <a:pt x="286143" y="365607"/>
                  </a:lnTo>
                  <a:lnTo>
                    <a:pt x="281343" y="370408"/>
                  </a:lnTo>
                  <a:lnTo>
                    <a:pt x="281343" y="411518"/>
                  </a:lnTo>
                  <a:lnTo>
                    <a:pt x="302806" y="411518"/>
                  </a:lnTo>
                  <a:lnTo>
                    <a:pt x="302806" y="370408"/>
                  </a:lnTo>
                  <a:lnTo>
                    <a:pt x="298005" y="365607"/>
                  </a:lnTo>
                  <a:close/>
                </a:path>
                <a:path w="302895" h="433705">
                  <a:moveTo>
                    <a:pt x="302806" y="21475"/>
                  </a:moveTo>
                  <a:lnTo>
                    <a:pt x="281343" y="21475"/>
                  </a:lnTo>
                  <a:lnTo>
                    <a:pt x="281343" y="75907"/>
                  </a:lnTo>
                  <a:lnTo>
                    <a:pt x="286143" y="80695"/>
                  </a:lnTo>
                  <a:lnTo>
                    <a:pt x="298005" y="80695"/>
                  </a:lnTo>
                  <a:lnTo>
                    <a:pt x="302806" y="75907"/>
                  </a:lnTo>
                  <a:lnTo>
                    <a:pt x="302806" y="21475"/>
                  </a:lnTo>
                  <a:close/>
                </a:path>
              </a:pathLst>
            </a:custGeom>
            <a:solidFill>
              <a:srgbClr val="706F6F"/>
            </a:solidFill>
          </p:spPr>
          <p:txBody>
            <a:bodyPr wrap="square" lIns="0" tIns="0" rIns="0" bIns="0" rtlCol="0"/>
            <a:lstStyle/>
            <a:p>
              <a:endParaRPr/>
            </a:p>
          </p:txBody>
        </p:sp>
      </p:grpSp>
    </p:spTree>
    <p:extLst>
      <p:ext uri="{BB962C8B-B14F-4D97-AF65-F5344CB8AC3E}">
        <p14:creationId xmlns:p14="http://schemas.microsoft.com/office/powerpoint/2010/main" val="4236922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6575960" cy="5444836"/>
          </a:xfrm>
          <a:effectLst/>
        </p:spPr>
        <p:txBody>
          <a:bodyPr vert="horz" wrap="square" lIns="91440" tIns="45720" rIns="91440" bIns="45720" numCol="1" rtlCol="0" anchor="t" anchorCtr="0" compatLnSpc="1">
            <a:prstTxWarp prst="textNoShape">
              <a:avLst/>
            </a:prstTxWarp>
            <a:normAutofit/>
          </a:bodyPr>
          <a:lstStyle/>
          <a:p>
            <a:r>
              <a:rPr lang="en-US" sz="1800" dirty="0"/>
              <a:t>Built to run a maximum of 8-10 hours per day, with limited cooling</a:t>
            </a:r>
          </a:p>
          <a:p>
            <a:r>
              <a:rPr lang="en-US" sz="1800" dirty="0"/>
              <a:t>Focused on HDMI, limited availability of other input types</a:t>
            </a:r>
          </a:p>
          <a:p>
            <a:r>
              <a:rPr lang="en-US" sz="1800" dirty="0"/>
              <a:t>Limited or no RS232 / IP control</a:t>
            </a:r>
          </a:p>
          <a:p>
            <a:r>
              <a:rPr lang="en-US" sz="1800" dirty="0"/>
              <a:t>No IR and front panel lock out</a:t>
            </a:r>
          </a:p>
          <a:p>
            <a:r>
              <a:rPr lang="en-US" sz="1800" dirty="0"/>
              <a:t>No availability of portrait mode</a:t>
            </a:r>
          </a:p>
          <a:p>
            <a:r>
              <a:rPr lang="en-US" sz="1800" dirty="0"/>
              <a:t>No videowall capabilities</a:t>
            </a:r>
          </a:p>
          <a:p>
            <a:r>
              <a:rPr lang="en-US" sz="1800" dirty="0"/>
              <a:t>No touch options</a:t>
            </a:r>
          </a:p>
          <a:p>
            <a:r>
              <a:rPr lang="en-US" sz="1800" dirty="0"/>
              <a:t>No onboard digital signage capabilities</a:t>
            </a:r>
          </a:p>
          <a:p>
            <a:r>
              <a:rPr lang="en-US" sz="1800" dirty="0"/>
              <a:t>Smaller sizes have over-the-counter warranties</a:t>
            </a:r>
          </a:p>
          <a:p>
            <a:r>
              <a:rPr lang="en-US" sz="1800" b="1" dirty="0">
                <a:solidFill>
                  <a:srgbClr val="007AC2"/>
                </a:solidFill>
              </a:rPr>
              <a:t>Voided or limited warranty period in commercial installations</a:t>
            </a:r>
          </a:p>
        </p:txBody>
      </p:sp>
      <p:sp>
        <p:nvSpPr>
          <p:cNvPr id="2" name="Title 1"/>
          <p:cNvSpPr>
            <a:spLocks noGrp="1"/>
          </p:cNvSpPr>
          <p:nvPr>
            <p:ph type="title"/>
          </p:nvPr>
        </p:nvSpPr>
        <p:spPr>
          <a:effectLst/>
        </p:spPr>
        <p:txBody>
          <a:bodyPr vert="horz" lIns="91440" tIns="45720" rIns="182880" bIns="45720" rtlCol="0" anchor="ctr">
            <a:normAutofit/>
          </a:bodyPr>
          <a:lstStyle/>
          <a:p>
            <a:r>
              <a:rPr lang="en-US" dirty="0">
                <a:effectLst>
                  <a:outerShdw blurRad="50800" dist="12700" dir="2700000" algn="tl" rotWithShape="0">
                    <a:prstClr val="black">
                      <a:alpha val="40000"/>
                    </a:prstClr>
                  </a:outerShdw>
                </a:effectLst>
              </a:rPr>
              <a:t>Consumer Displays</a:t>
            </a:r>
          </a:p>
        </p:txBody>
      </p:sp>
      <p:pic>
        <p:nvPicPr>
          <p:cNvPr id="6" name="Picture 5">
            <a:extLst>
              <a:ext uri="{FF2B5EF4-FFF2-40B4-BE49-F238E27FC236}">
                <a16:creationId xmlns:a16="http://schemas.microsoft.com/office/drawing/2014/main" id="{1484D477-7832-4B3C-97D5-68FF022561D6}"/>
              </a:ext>
            </a:extLst>
          </p:cNvPr>
          <p:cNvPicPr>
            <a:picLocks noChangeAspect="1"/>
          </p:cNvPicPr>
          <p:nvPr/>
        </p:nvPicPr>
        <p:blipFill rotWithShape="1">
          <a:blip r:embed="rId2"/>
          <a:srcRect l="16200" t="9715" r="16008" b="8413"/>
          <a:stretch/>
        </p:blipFill>
        <p:spPr>
          <a:xfrm>
            <a:off x="7804727" y="1831109"/>
            <a:ext cx="3528291" cy="3195782"/>
          </a:xfrm>
          <a:prstGeom prst="rect">
            <a:avLst/>
          </a:prstGeom>
        </p:spPr>
      </p:pic>
    </p:spTree>
    <p:extLst>
      <p:ext uri="{BB962C8B-B14F-4D97-AF65-F5344CB8AC3E}">
        <p14:creationId xmlns:p14="http://schemas.microsoft.com/office/powerpoint/2010/main" val="662996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4645395" cy="5444836"/>
          </a:xfrm>
        </p:spPr>
        <p:txBody>
          <a:bodyPr/>
          <a:lstStyle/>
          <a:p>
            <a:r>
              <a:rPr lang="en-US" sz="1800" dirty="0"/>
              <a:t>Standard meeting technologies make it difficult to locate the input  sources required to connect external devices. </a:t>
            </a:r>
          </a:p>
          <a:p>
            <a:r>
              <a:rPr lang="en-US" sz="1800" dirty="0"/>
              <a:t>Samsung Flip’s versatile connectivity makes dedicated USB, note PC, and tablet and  mobile devices ports readily available, saving valuable meeting time while extending participation capabilities</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Connection</a:t>
            </a:r>
          </a:p>
        </p:txBody>
      </p:sp>
      <p:pic>
        <p:nvPicPr>
          <p:cNvPr id="4" name="Picture 3">
            <a:extLst>
              <a:ext uri="{FF2B5EF4-FFF2-40B4-BE49-F238E27FC236}">
                <a16:creationId xmlns:a16="http://schemas.microsoft.com/office/drawing/2014/main" id="{BAF1DB4E-01E3-4347-AF2D-262DAE8363CC}"/>
              </a:ext>
            </a:extLst>
          </p:cNvPr>
          <p:cNvPicPr>
            <a:picLocks noChangeAspect="1"/>
          </p:cNvPicPr>
          <p:nvPr/>
        </p:nvPicPr>
        <p:blipFill>
          <a:blip r:embed="rId2"/>
          <a:stretch>
            <a:fillRect/>
          </a:stretch>
        </p:blipFill>
        <p:spPr>
          <a:xfrm>
            <a:off x="6374257" y="4834171"/>
            <a:ext cx="4645395" cy="1569971"/>
          </a:xfrm>
          <a:prstGeom prst="rect">
            <a:avLst/>
          </a:prstGeom>
        </p:spPr>
      </p:pic>
      <p:sp>
        <p:nvSpPr>
          <p:cNvPr id="84" name="object 2">
            <a:extLst>
              <a:ext uri="{FF2B5EF4-FFF2-40B4-BE49-F238E27FC236}">
                <a16:creationId xmlns:a16="http://schemas.microsoft.com/office/drawing/2014/main" id="{2B0B46B4-D303-40B9-8B0D-E004E9C4A996}"/>
              </a:ext>
            </a:extLst>
          </p:cNvPr>
          <p:cNvSpPr/>
          <p:nvPr/>
        </p:nvSpPr>
        <p:spPr>
          <a:xfrm>
            <a:off x="5527494" y="1224725"/>
            <a:ext cx="6338921" cy="3370145"/>
          </a:xfrm>
          <a:prstGeom prst="rect">
            <a:avLst/>
          </a:prstGeom>
          <a:blipFill>
            <a:blip r:embed="rId3" cstate="print"/>
            <a:stretch>
              <a:fillRect l="-1" t="-32422" r="-125290"/>
            </a:stretch>
          </a:blipFill>
        </p:spPr>
        <p:txBody>
          <a:bodyPr wrap="square" lIns="0" tIns="0" rIns="0" bIns="0" rtlCol="0"/>
          <a:lstStyle/>
          <a:p>
            <a:endParaRPr/>
          </a:p>
        </p:txBody>
      </p:sp>
    </p:spTree>
    <p:extLst>
      <p:ext uri="{BB962C8B-B14F-4D97-AF65-F5344CB8AC3E}">
        <p14:creationId xmlns:p14="http://schemas.microsoft.com/office/powerpoint/2010/main" val="35649573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5922816" cy="5444836"/>
          </a:xfrm>
        </p:spPr>
        <p:txBody>
          <a:bodyPr/>
          <a:lstStyle/>
          <a:p>
            <a:r>
              <a:rPr lang="en-US" sz="1800" dirty="0"/>
              <a:t>Today’s workers rely on their mobile devices to stay productive more than any  other workplace tool. </a:t>
            </a:r>
          </a:p>
          <a:p>
            <a:r>
              <a:rPr lang="en-US" sz="1800" dirty="0"/>
              <a:t>The Samsung Flip supports the mobile movement through  extensive connectivity that makes on-screen content visible without interruption.  </a:t>
            </a:r>
          </a:p>
          <a:p>
            <a:r>
              <a:rPr lang="en-US" sz="1800" dirty="0"/>
              <a:t>And through integrated NFC and screen mirroring technologies, participants can  mirror materials directly from their smartphone onto the central screen.</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Synchronization</a:t>
            </a:r>
          </a:p>
        </p:txBody>
      </p:sp>
      <p:pic>
        <p:nvPicPr>
          <p:cNvPr id="2" name="Picture 1">
            <a:extLst>
              <a:ext uri="{FF2B5EF4-FFF2-40B4-BE49-F238E27FC236}">
                <a16:creationId xmlns:a16="http://schemas.microsoft.com/office/drawing/2014/main" id="{5BA44C40-38E1-4BD7-8EAE-EFFC38E6A972}"/>
              </a:ext>
            </a:extLst>
          </p:cNvPr>
          <p:cNvPicPr>
            <a:picLocks noChangeAspect="1"/>
          </p:cNvPicPr>
          <p:nvPr/>
        </p:nvPicPr>
        <p:blipFill>
          <a:blip r:embed="rId2"/>
          <a:stretch>
            <a:fillRect/>
          </a:stretch>
        </p:blipFill>
        <p:spPr>
          <a:xfrm>
            <a:off x="7378895" y="5077044"/>
            <a:ext cx="3541568" cy="1645227"/>
          </a:xfrm>
          <a:prstGeom prst="rect">
            <a:avLst/>
          </a:prstGeom>
        </p:spPr>
      </p:pic>
      <p:sp>
        <p:nvSpPr>
          <p:cNvPr id="7" name="object 2">
            <a:extLst>
              <a:ext uri="{FF2B5EF4-FFF2-40B4-BE49-F238E27FC236}">
                <a16:creationId xmlns:a16="http://schemas.microsoft.com/office/drawing/2014/main" id="{EC64D344-55F2-4C3D-939E-94C8B6FC598B}"/>
              </a:ext>
            </a:extLst>
          </p:cNvPr>
          <p:cNvSpPr/>
          <p:nvPr/>
        </p:nvSpPr>
        <p:spPr>
          <a:xfrm>
            <a:off x="6901412" y="928120"/>
            <a:ext cx="4496535" cy="4057101"/>
          </a:xfrm>
          <a:prstGeom prst="rect">
            <a:avLst/>
          </a:prstGeom>
          <a:blipFill>
            <a:blip r:embed="rId3" cstate="print"/>
            <a:stretch>
              <a:fillRect l="-176673" r="-12054"/>
            </a:stretch>
          </a:blipFill>
        </p:spPr>
        <p:txBody>
          <a:bodyPr wrap="square" lIns="0" tIns="0" rIns="0" bIns="0" rtlCol="0"/>
          <a:lstStyle/>
          <a:p>
            <a:endParaRPr/>
          </a:p>
        </p:txBody>
      </p:sp>
    </p:spTree>
    <p:extLst>
      <p:ext uri="{BB962C8B-B14F-4D97-AF65-F5344CB8AC3E}">
        <p14:creationId xmlns:p14="http://schemas.microsoft.com/office/powerpoint/2010/main" val="2984175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5117405" cy="5444836"/>
          </a:xfrm>
        </p:spPr>
        <p:txBody>
          <a:bodyPr/>
          <a:lstStyle/>
          <a:p>
            <a:r>
              <a:rPr lang="en-US" sz="1800" dirty="0"/>
              <a:t>You and your colleagues no longer have to sort through stacks of paper charts to find specific ideas or conversations.</a:t>
            </a:r>
          </a:p>
          <a:p>
            <a:r>
              <a:rPr lang="en-US" sz="1800" dirty="0"/>
              <a:t>Samsung Flip eliminates this tiresome process by housing all meeting notes in a central storage database, with convenient search and navigation functionalities capable  of locating a specific item in seconds.</a:t>
            </a:r>
          </a:p>
          <a:p>
            <a:r>
              <a:rPr lang="en-US" sz="1800" dirty="0"/>
              <a:t>Detailed previewing also shows how  a recap will look before it is shared with live and remote participants.</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Navigation</a:t>
            </a:r>
          </a:p>
        </p:txBody>
      </p:sp>
      <p:pic>
        <p:nvPicPr>
          <p:cNvPr id="3" name="Picture 2">
            <a:extLst>
              <a:ext uri="{FF2B5EF4-FFF2-40B4-BE49-F238E27FC236}">
                <a16:creationId xmlns:a16="http://schemas.microsoft.com/office/drawing/2014/main" id="{C9811D70-7495-423B-A557-4E7E19EF6F28}"/>
              </a:ext>
            </a:extLst>
          </p:cNvPr>
          <p:cNvPicPr>
            <a:picLocks noChangeAspect="1"/>
          </p:cNvPicPr>
          <p:nvPr/>
        </p:nvPicPr>
        <p:blipFill>
          <a:blip r:embed="rId2"/>
          <a:stretch>
            <a:fillRect/>
          </a:stretch>
        </p:blipFill>
        <p:spPr>
          <a:xfrm>
            <a:off x="6989863" y="4535753"/>
            <a:ext cx="4277591" cy="1792432"/>
          </a:xfrm>
          <a:prstGeom prst="rect">
            <a:avLst/>
          </a:prstGeom>
        </p:spPr>
      </p:pic>
      <p:pic>
        <p:nvPicPr>
          <p:cNvPr id="4" name="Picture 3">
            <a:extLst>
              <a:ext uri="{FF2B5EF4-FFF2-40B4-BE49-F238E27FC236}">
                <a16:creationId xmlns:a16="http://schemas.microsoft.com/office/drawing/2014/main" id="{A7A50B4B-10D1-4B3D-B0D1-192BDF333BF3}"/>
              </a:ext>
            </a:extLst>
          </p:cNvPr>
          <p:cNvPicPr>
            <a:picLocks noChangeAspect="1"/>
          </p:cNvPicPr>
          <p:nvPr/>
        </p:nvPicPr>
        <p:blipFill rotWithShape="1">
          <a:blip r:embed="rId3"/>
          <a:srcRect l="26696" r="25893" b="42855"/>
          <a:stretch/>
        </p:blipFill>
        <p:spPr>
          <a:xfrm>
            <a:off x="6740098" y="1106353"/>
            <a:ext cx="4777120" cy="3165887"/>
          </a:xfrm>
          <a:prstGeom prst="rect">
            <a:avLst/>
          </a:prstGeom>
        </p:spPr>
      </p:pic>
    </p:spTree>
    <p:extLst>
      <p:ext uri="{BB962C8B-B14F-4D97-AF65-F5344CB8AC3E}">
        <p14:creationId xmlns:p14="http://schemas.microsoft.com/office/powerpoint/2010/main" val="1394001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5117405" cy="5444836"/>
          </a:xfrm>
        </p:spPr>
        <p:txBody>
          <a:bodyPr/>
          <a:lstStyle/>
          <a:p>
            <a:r>
              <a:rPr lang="en-US" sz="1800" dirty="0"/>
              <a:t>The Samsung Flip offers added flexibility for a flawless presentation  in any desired format. </a:t>
            </a:r>
          </a:p>
          <a:p>
            <a:r>
              <a:rPr lang="en-US" sz="1800" dirty="0"/>
              <a:t>Regardless of huddle room dynamics, you  and your colleagues can showcase content in portrait or landscape mode thanks to convenient pivot functionality. </a:t>
            </a:r>
          </a:p>
          <a:p>
            <a:r>
              <a:rPr lang="en-US" sz="1800" dirty="0"/>
              <a:t>The Samsung Flip also  upholds steady organization through clear page dividers, with the ability to quickly scroll through up 20 pages at a time.</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Presentation</a:t>
            </a:r>
          </a:p>
        </p:txBody>
      </p:sp>
      <p:pic>
        <p:nvPicPr>
          <p:cNvPr id="2" name="Picture 1">
            <a:extLst>
              <a:ext uri="{FF2B5EF4-FFF2-40B4-BE49-F238E27FC236}">
                <a16:creationId xmlns:a16="http://schemas.microsoft.com/office/drawing/2014/main" id="{164889AB-231F-4A55-8F21-9F2BD961F54B}"/>
              </a:ext>
            </a:extLst>
          </p:cNvPr>
          <p:cNvPicPr>
            <a:picLocks noChangeAspect="1"/>
          </p:cNvPicPr>
          <p:nvPr/>
        </p:nvPicPr>
        <p:blipFill>
          <a:blip r:embed="rId2"/>
          <a:stretch>
            <a:fillRect/>
          </a:stretch>
        </p:blipFill>
        <p:spPr>
          <a:xfrm>
            <a:off x="6976875" y="4588651"/>
            <a:ext cx="4268932" cy="1679864"/>
          </a:xfrm>
          <a:prstGeom prst="rect">
            <a:avLst/>
          </a:prstGeom>
        </p:spPr>
      </p:pic>
      <p:pic>
        <p:nvPicPr>
          <p:cNvPr id="4" name="Picture 3">
            <a:extLst>
              <a:ext uri="{FF2B5EF4-FFF2-40B4-BE49-F238E27FC236}">
                <a16:creationId xmlns:a16="http://schemas.microsoft.com/office/drawing/2014/main" id="{504E9B92-5F7F-45DF-BC87-D0D1882BC18D}"/>
              </a:ext>
            </a:extLst>
          </p:cNvPr>
          <p:cNvPicPr>
            <a:picLocks noChangeAspect="1"/>
          </p:cNvPicPr>
          <p:nvPr/>
        </p:nvPicPr>
        <p:blipFill rotWithShape="1">
          <a:blip r:embed="rId3"/>
          <a:srcRect l="10456" r="18839" b="21241"/>
          <a:stretch/>
        </p:blipFill>
        <p:spPr>
          <a:xfrm>
            <a:off x="6678384" y="1222543"/>
            <a:ext cx="4865915" cy="2979344"/>
          </a:xfrm>
          <a:prstGeom prst="rect">
            <a:avLst/>
          </a:prstGeom>
        </p:spPr>
      </p:pic>
    </p:spTree>
    <p:extLst>
      <p:ext uri="{BB962C8B-B14F-4D97-AF65-F5344CB8AC3E}">
        <p14:creationId xmlns:p14="http://schemas.microsoft.com/office/powerpoint/2010/main" val="971049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5117405" cy="5444836"/>
          </a:xfrm>
        </p:spPr>
        <p:txBody>
          <a:bodyPr/>
          <a:lstStyle/>
          <a:p>
            <a:r>
              <a:rPr lang="en-US" sz="1800" dirty="0"/>
              <a:t>If you have ever had to capture handwritten meeting notes or send a  detailed recap to your team, you understand how frustrating wrap-up can  be. Samsung Flip eliminates the need for this cumbersome process through  easy storage and distribution. </a:t>
            </a:r>
          </a:p>
          <a:p>
            <a:r>
              <a:rPr lang="en-US" sz="1800" dirty="0"/>
              <a:t>Now, you can instead send digital notes to  your colleagues via email, printing, and network or USB storage, saving time  while also preventing important ideas from being erased, ruined or lost.</a:t>
            </a:r>
          </a:p>
          <a:p>
            <a:endParaRPr lang="en-US" sz="1800" dirty="0"/>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Presentation</a:t>
            </a:r>
          </a:p>
        </p:txBody>
      </p:sp>
      <p:pic>
        <p:nvPicPr>
          <p:cNvPr id="7" name="Picture 6">
            <a:extLst>
              <a:ext uri="{FF2B5EF4-FFF2-40B4-BE49-F238E27FC236}">
                <a16:creationId xmlns:a16="http://schemas.microsoft.com/office/drawing/2014/main" id="{CCE0D796-9667-46EA-BD1B-BA19696FC5A4}"/>
              </a:ext>
            </a:extLst>
          </p:cNvPr>
          <p:cNvPicPr>
            <a:picLocks noChangeAspect="1"/>
          </p:cNvPicPr>
          <p:nvPr/>
        </p:nvPicPr>
        <p:blipFill rotWithShape="1">
          <a:blip r:embed="rId2"/>
          <a:srcRect r="51587"/>
          <a:stretch/>
        </p:blipFill>
        <p:spPr>
          <a:xfrm>
            <a:off x="7012135" y="4491797"/>
            <a:ext cx="4390272" cy="1542893"/>
          </a:xfrm>
          <a:prstGeom prst="rect">
            <a:avLst/>
          </a:prstGeom>
        </p:spPr>
      </p:pic>
      <p:pic>
        <p:nvPicPr>
          <p:cNvPr id="2" name="Picture 1">
            <a:extLst>
              <a:ext uri="{FF2B5EF4-FFF2-40B4-BE49-F238E27FC236}">
                <a16:creationId xmlns:a16="http://schemas.microsoft.com/office/drawing/2014/main" id="{8E22FC43-1486-48C9-AA87-5C6C5279E30A}"/>
              </a:ext>
            </a:extLst>
          </p:cNvPr>
          <p:cNvPicPr>
            <a:picLocks noChangeAspect="1"/>
          </p:cNvPicPr>
          <p:nvPr/>
        </p:nvPicPr>
        <p:blipFill rotWithShape="1">
          <a:blip r:embed="rId3"/>
          <a:srcRect l="27678" t="3719" r="32322" b="48052"/>
          <a:stretch/>
        </p:blipFill>
        <p:spPr>
          <a:xfrm>
            <a:off x="6990544" y="1170212"/>
            <a:ext cx="4433455" cy="2939145"/>
          </a:xfrm>
          <a:prstGeom prst="rect">
            <a:avLst/>
          </a:prstGeom>
        </p:spPr>
      </p:pic>
    </p:spTree>
    <p:extLst>
      <p:ext uri="{BB962C8B-B14F-4D97-AF65-F5344CB8AC3E}">
        <p14:creationId xmlns:p14="http://schemas.microsoft.com/office/powerpoint/2010/main" val="253315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F4AD76-A822-4109-8651-DC6E29AB8EB4}"/>
              </a:ext>
            </a:extLst>
          </p:cNvPr>
          <p:cNvSpPr>
            <a:spLocks noGrp="1"/>
          </p:cNvSpPr>
          <p:nvPr>
            <p:ph sz="quarter" idx="13"/>
          </p:nvPr>
        </p:nvSpPr>
        <p:spPr>
          <a:xfrm>
            <a:off x="173184" y="901931"/>
            <a:ext cx="6064330" cy="5444836"/>
          </a:xfrm>
        </p:spPr>
        <p:txBody>
          <a:bodyPr/>
          <a:lstStyle/>
          <a:p>
            <a:r>
              <a:rPr lang="en-US" sz="1800" dirty="0"/>
              <a:t>Although the Samsung Flip allows for many users and access  points, it also ensures that confidential meeting information re-  mains in the right hands. </a:t>
            </a:r>
          </a:p>
          <a:p>
            <a:r>
              <a:rPr lang="en-US" sz="1800" dirty="0"/>
              <a:t>Trust the Flip’s airtight, password-based  security system to safeguard your most important documents.  </a:t>
            </a:r>
          </a:p>
          <a:p>
            <a:r>
              <a:rPr lang="en-US" sz="1800" dirty="0"/>
              <a:t>The result is a more free and boundless exchange of ideas that  any business can benefit from.</a:t>
            </a:r>
          </a:p>
        </p:txBody>
      </p:sp>
      <p:sp>
        <p:nvSpPr>
          <p:cNvPr id="5" name="Title 4">
            <a:extLst>
              <a:ext uri="{FF2B5EF4-FFF2-40B4-BE49-F238E27FC236}">
                <a16:creationId xmlns:a16="http://schemas.microsoft.com/office/drawing/2014/main" id="{EBA995BF-CAE6-4701-B2AB-341322978232}"/>
              </a:ext>
            </a:extLst>
          </p:cNvPr>
          <p:cNvSpPr>
            <a:spLocks noGrp="1"/>
          </p:cNvSpPr>
          <p:nvPr>
            <p:ph type="title"/>
          </p:nvPr>
        </p:nvSpPr>
        <p:spPr/>
        <p:txBody>
          <a:bodyPr/>
          <a:lstStyle/>
          <a:p>
            <a:r>
              <a:rPr lang="en-US" dirty="0"/>
              <a:t>Flip Presentation</a:t>
            </a:r>
          </a:p>
        </p:txBody>
      </p:sp>
      <p:pic>
        <p:nvPicPr>
          <p:cNvPr id="3" name="Picture 2">
            <a:extLst>
              <a:ext uri="{FF2B5EF4-FFF2-40B4-BE49-F238E27FC236}">
                <a16:creationId xmlns:a16="http://schemas.microsoft.com/office/drawing/2014/main" id="{5F743923-22B8-493F-A0AB-B62BEBB2F52A}"/>
              </a:ext>
            </a:extLst>
          </p:cNvPr>
          <p:cNvPicPr>
            <a:picLocks noChangeAspect="1"/>
          </p:cNvPicPr>
          <p:nvPr/>
        </p:nvPicPr>
        <p:blipFill rotWithShape="1">
          <a:blip r:embed="rId2"/>
          <a:srcRect l="74702"/>
          <a:stretch/>
        </p:blipFill>
        <p:spPr>
          <a:xfrm>
            <a:off x="8160596" y="5085067"/>
            <a:ext cx="2294096" cy="1542893"/>
          </a:xfrm>
          <a:prstGeom prst="rect">
            <a:avLst/>
          </a:prstGeom>
        </p:spPr>
      </p:pic>
      <p:pic>
        <p:nvPicPr>
          <p:cNvPr id="8" name="Picture 7">
            <a:extLst>
              <a:ext uri="{FF2B5EF4-FFF2-40B4-BE49-F238E27FC236}">
                <a16:creationId xmlns:a16="http://schemas.microsoft.com/office/drawing/2014/main" id="{440ACC43-BDE2-4FEC-BF46-EA37FA33B630}"/>
              </a:ext>
            </a:extLst>
          </p:cNvPr>
          <p:cNvPicPr>
            <a:picLocks noChangeAspect="1"/>
          </p:cNvPicPr>
          <p:nvPr/>
        </p:nvPicPr>
        <p:blipFill rotWithShape="1">
          <a:blip r:embed="rId3"/>
          <a:srcRect l="34740" t="5768" r="38474" b="23522"/>
          <a:stretch/>
        </p:blipFill>
        <p:spPr>
          <a:xfrm>
            <a:off x="7958175" y="1076101"/>
            <a:ext cx="2698938" cy="3917434"/>
          </a:xfrm>
          <a:prstGeom prst="rect">
            <a:avLst/>
          </a:prstGeom>
        </p:spPr>
      </p:pic>
    </p:spTree>
    <p:extLst>
      <p:ext uri="{BB962C8B-B14F-4D97-AF65-F5344CB8AC3E}">
        <p14:creationId xmlns:p14="http://schemas.microsoft.com/office/powerpoint/2010/main" val="26029748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3A5783-37DA-455F-A6AA-CAC628684A5A}"/>
              </a:ext>
            </a:extLst>
          </p:cNvPr>
          <p:cNvSpPr>
            <a:spLocks noGrp="1"/>
          </p:cNvSpPr>
          <p:nvPr>
            <p:ph type="body" sz="quarter" idx="11"/>
          </p:nvPr>
        </p:nvSpPr>
        <p:spPr>
          <a:xfrm>
            <a:off x="382403" y="3862599"/>
            <a:ext cx="3754438" cy="751039"/>
          </a:xfrm>
        </p:spPr>
        <p:txBody>
          <a:bodyPr/>
          <a:lstStyle/>
          <a:p>
            <a:r>
              <a:rPr lang="en-US" dirty="0"/>
              <a:t>e-Board LFD Features</a:t>
            </a:r>
          </a:p>
        </p:txBody>
      </p:sp>
    </p:spTree>
    <p:extLst>
      <p:ext uri="{BB962C8B-B14F-4D97-AF65-F5344CB8AC3E}">
        <p14:creationId xmlns:p14="http://schemas.microsoft.com/office/powerpoint/2010/main" val="29322661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1800" dirty="0"/>
              <a:t>Leverage heightened touch functionality for a smooth and versatile digital writing experience.</a:t>
            </a:r>
          </a:p>
          <a:p>
            <a:r>
              <a:rPr lang="en-US" sz="1800" dirty="0"/>
              <a:t>Up to 4 users can write simultaneously using the provided pen, or virtually any other tool. </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Enhance Touch, Enhance Capacity</a:t>
            </a:r>
          </a:p>
        </p:txBody>
      </p:sp>
      <p:pic>
        <p:nvPicPr>
          <p:cNvPr id="3" name="Picture 2">
            <a:extLst>
              <a:ext uri="{FF2B5EF4-FFF2-40B4-BE49-F238E27FC236}">
                <a16:creationId xmlns:a16="http://schemas.microsoft.com/office/drawing/2014/main" id="{B1B5E6FE-4C30-4D35-BB58-975A4921F6DB}"/>
              </a:ext>
            </a:extLst>
          </p:cNvPr>
          <p:cNvPicPr>
            <a:picLocks noChangeAspect="1"/>
          </p:cNvPicPr>
          <p:nvPr/>
        </p:nvPicPr>
        <p:blipFill>
          <a:blip r:embed="rId3"/>
          <a:stretch>
            <a:fillRect/>
          </a:stretch>
        </p:blipFill>
        <p:spPr>
          <a:xfrm>
            <a:off x="2401453" y="2167115"/>
            <a:ext cx="7389094" cy="4156364"/>
          </a:xfrm>
          <a:prstGeom prst="rect">
            <a:avLst/>
          </a:prstGeom>
          <a:effectLst/>
        </p:spPr>
      </p:pic>
    </p:spTree>
    <p:extLst>
      <p:ext uri="{BB962C8B-B14F-4D97-AF65-F5344CB8AC3E}">
        <p14:creationId xmlns:p14="http://schemas.microsoft.com/office/powerpoint/2010/main" val="3508113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1800" dirty="0"/>
              <a:t>The embedded MagicIWB S5 solution facilitates discussion management and organization with an intuitive interface for quick access to vital collaborative functionalities such as screen mirroring and real-time notation.</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Elevate Collaboration Quality</a:t>
            </a:r>
          </a:p>
        </p:txBody>
      </p:sp>
      <p:pic>
        <p:nvPicPr>
          <p:cNvPr id="4" name="Picture 3">
            <a:extLst>
              <a:ext uri="{FF2B5EF4-FFF2-40B4-BE49-F238E27FC236}">
                <a16:creationId xmlns:a16="http://schemas.microsoft.com/office/drawing/2014/main" id="{7393BB70-B05D-4355-9F87-F1A24B3C350F}"/>
              </a:ext>
            </a:extLst>
          </p:cNvPr>
          <p:cNvPicPr>
            <a:picLocks noChangeAspect="1"/>
          </p:cNvPicPr>
          <p:nvPr/>
        </p:nvPicPr>
        <p:blipFill>
          <a:blip r:embed="rId3"/>
          <a:stretch>
            <a:fillRect/>
          </a:stretch>
        </p:blipFill>
        <p:spPr>
          <a:xfrm>
            <a:off x="3103418" y="2274482"/>
            <a:ext cx="5985165" cy="4156364"/>
          </a:xfrm>
          <a:prstGeom prst="rect">
            <a:avLst/>
          </a:prstGeom>
        </p:spPr>
      </p:pic>
    </p:spTree>
    <p:extLst>
      <p:ext uri="{BB962C8B-B14F-4D97-AF65-F5344CB8AC3E}">
        <p14:creationId xmlns:p14="http://schemas.microsoft.com/office/powerpoint/2010/main" val="96125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1800" dirty="0"/>
              <a:t>Through the Working Screen function, users can quickly switch between multiple screens, such as the whiteboard, internet browser and connected input sources, with just a few touches.</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Switch Sources Seamlessly</a:t>
            </a:r>
          </a:p>
        </p:txBody>
      </p:sp>
      <p:pic>
        <p:nvPicPr>
          <p:cNvPr id="3" name="Picture 2">
            <a:extLst>
              <a:ext uri="{FF2B5EF4-FFF2-40B4-BE49-F238E27FC236}">
                <a16:creationId xmlns:a16="http://schemas.microsoft.com/office/drawing/2014/main" id="{DB13A22E-7099-4B10-94B8-B70B2B3D494E}"/>
              </a:ext>
            </a:extLst>
          </p:cNvPr>
          <p:cNvPicPr>
            <a:picLocks noChangeAspect="1"/>
          </p:cNvPicPr>
          <p:nvPr/>
        </p:nvPicPr>
        <p:blipFill>
          <a:blip r:embed="rId3"/>
          <a:stretch>
            <a:fillRect/>
          </a:stretch>
        </p:blipFill>
        <p:spPr>
          <a:xfrm>
            <a:off x="2031999" y="2092944"/>
            <a:ext cx="8128002" cy="4572000"/>
          </a:xfrm>
          <a:prstGeom prst="rect">
            <a:avLst/>
          </a:prstGeom>
        </p:spPr>
      </p:pic>
    </p:spTree>
    <p:extLst>
      <p:ext uri="{BB962C8B-B14F-4D97-AF65-F5344CB8AC3E}">
        <p14:creationId xmlns:p14="http://schemas.microsoft.com/office/powerpoint/2010/main" val="135522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3" y="901931"/>
            <a:ext cx="7686303" cy="5444836"/>
          </a:xfrm>
          <a:effectLst/>
        </p:spPr>
        <p:txBody>
          <a:bodyPr vert="horz" wrap="square" lIns="91440" tIns="45720" rIns="91440" bIns="45720" numCol="1" rtlCol="0" anchor="t" anchorCtr="0" compatLnSpc="1">
            <a:prstTxWarp prst="textNoShape">
              <a:avLst/>
            </a:prstTxWarp>
            <a:normAutofit/>
          </a:bodyPr>
          <a:lstStyle/>
          <a:p>
            <a:r>
              <a:rPr lang="en-US" sz="1800" dirty="0"/>
              <a:t>More robust construction </a:t>
            </a:r>
          </a:p>
          <a:p>
            <a:r>
              <a:rPr lang="en-US" sz="1800" dirty="0"/>
              <a:t>Better cooling for a longer MTBF (60K hours avg.)</a:t>
            </a:r>
          </a:p>
          <a:p>
            <a:r>
              <a:rPr lang="en-US" sz="1800" dirty="0"/>
              <a:t>Built to run from 16/7 up to 24/7 duty cycle</a:t>
            </a:r>
          </a:p>
          <a:p>
            <a:r>
              <a:rPr lang="en-US" sz="1800" dirty="0"/>
              <a:t>Designed as monitors first, optimized for computer resolutions and video</a:t>
            </a:r>
          </a:p>
          <a:p>
            <a:r>
              <a:rPr lang="en-US" sz="1800" dirty="0"/>
              <a:t>Expanded input panels with a wider variety of inputs</a:t>
            </a:r>
          </a:p>
          <a:p>
            <a:r>
              <a:rPr lang="en-US" sz="1800" dirty="0"/>
              <a:t>Higher brightness backlights for flexible applications</a:t>
            </a:r>
          </a:p>
          <a:p>
            <a:r>
              <a:rPr lang="en-US" sz="1800" dirty="0"/>
              <a:t>Outdoor capable products available</a:t>
            </a:r>
          </a:p>
          <a:p>
            <a:r>
              <a:rPr lang="en-US" sz="1800" dirty="0"/>
              <a:t>Portrait mode capability</a:t>
            </a:r>
          </a:p>
          <a:p>
            <a:r>
              <a:rPr lang="en-US" sz="1800" dirty="0"/>
              <a:t>Built in video wall processors</a:t>
            </a:r>
          </a:p>
          <a:p>
            <a:r>
              <a:rPr lang="en-US" sz="1800" dirty="0"/>
              <a:t>Integrated digital signage platforms</a:t>
            </a:r>
          </a:p>
          <a:p>
            <a:r>
              <a:rPr lang="en-US" sz="1800" dirty="0"/>
              <a:t>Add on touch overlays</a:t>
            </a:r>
          </a:p>
          <a:p>
            <a:r>
              <a:rPr lang="en-US" sz="1800" dirty="0"/>
              <a:t>Full RS232 / IP control</a:t>
            </a:r>
          </a:p>
          <a:p>
            <a:r>
              <a:rPr lang="en-US" sz="1800" dirty="0"/>
              <a:t>IR and remote lock out</a:t>
            </a:r>
          </a:p>
          <a:p>
            <a:r>
              <a:rPr lang="en-US" sz="1800" b="1" dirty="0">
                <a:solidFill>
                  <a:srgbClr val="007AC2"/>
                </a:solidFill>
              </a:rPr>
              <a:t>3-year warranties on site (extended warranties available)</a:t>
            </a:r>
          </a:p>
        </p:txBody>
      </p:sp>
      <p:sp>
        <p:nvSpPr>
          <p:cNvPr id="2" name="Title 1"/>
          <p:cNvSpPr>
            <a:spLocks noGrp="1"/>
          </p:cNvSpPr>
          <p:nvPr>
            <p:ph type="title"/>
          </p:nvPr>
        </p:nvSpPr>
        <p:spPr>
          <a:effectLst/>
        </p:spPr>
        <p:txBody>
          <a:bodyPr vert="horz" lIns="91440" tIns="45720" rIns="182880" bIns="45720" rtlCol="0" anchor="ctr">
            <a:normAutofit/>
          </a:bodyPr>
          <a:lstStyle/>
          <a:p>
            <a:r>
              <a:rPr lang="en-US" dirty="0">
                <a:effectLst>
                  <a:outerShdw blurRad="50800" dist="12700" dir="2700000" algn="tl" rotWithShape="0">
                    <a:prstClr val="black">
                      <a:alpha val="40000"/>
                    </a:prstClr>
                  </a:outerShdw>
                </a:effectLst>
              </a:rPr>
              <a:t>Commercial LFD</a:t>
            </a:r>
          </a:p>
        </p:txBody>
      </p:sp>
      <p:pic>
        <p:nvPicPr>
          <p:cNvPr id="4" name="Picture 3">
            <a:extLst>
              <a:ext uri="{FF2B5EF4-FFF2-40B4-BE49-F238E27FC236}">
                <a16:creationId xmlns:a16="http://schemas.microsoft.com/office/drawing/2014/main" id="{CE5993DF-4E97-4EE9-B50D-41B82B2698EE}"/>
              </a:ext>
            </a:extLst>
          </p:cNvPr>
          <p:cNvPicPr>
            <a:picLocks noChangeAspect="1"/>
          </p:cNvPicPr>
          <p:nvPr/>
        </p:nvPicPr>
        <p:blipFill rotWithShape="1">
          <a:blip r:embed="rId2"/>
          <a:srcRect l="27511" t="14331" r="25946" b="14878"/>
          <a:stretch/>
        </p:blipFill>
        <p:spPr>
          <a:xfrm>
            <a:off x="8571438" y="1316090"/>
            <a:ext cx="2659887" cy="4045711"/>
          </a:xfrm>
          <a:prstGeom prst="rect">
            <a:avLst/>
          </a:prstGeom>
        </p:spPr>
      </p:pic>
    </p:spTree>
    <p:extLst>
      <p:ext uri="{BB962C8B-B14F-4D97-AF65-F5344CB8AC3E}">
        <p14:creationId xmlns:p14="http://schemas.microsoft.com/office/powerpoint/2010/main" val="3261104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1800" dirty="0"/>
              <a:t>Pull and edit content on remote laptops directly through the central screen utilizing touch functionality. The powerful Knox system secures the Remote Workspace connection to protect against information leakage and meddling.</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Retrieve / Control Content Remotely</a:t>
            </a:r>
          </a:p>
        </p:txBody>
      </p:sp>
      <p:pic>
        <p:nvPicPr>
          <p:cNvPr id="4" name="Picture 3">
            <a:extLst>
              <a:ext uri="{FF2B5EF4-FFF2-40B4-BE49-F238E27FC236}">
                <a16:creationId xmlns:a16="http://schemas.microsoft.com/office/drawing/2014/main" id="{22DD92CD-41D9-4D52-B50B-B2434F94F62B}"/>
              </a:ext>
            </a:extLst>
          </p:cNvPr>
          <p:cNvPicPr>
            <a:picLocks noChangeAspect="1"/>
          </p:cNvPicPr>
          <p:nvPr/>
        </p:nvPicPr>
        <p:blipFill>
          <a:blip r:embed="rId3"/>
          <a:stretch>
            <a:fillRect/>
          </a:stretch>
        </p:blipFill>
        <p:spPr>
          <a:xfrm>
            <a:off x="2401453" y="2400306"/>
            <a:ext cx="7389094" cy="4156364"/>
          </a:xfrm>
          <a:prstGeom prst="rect">
            <a:avLst/>
          </a:prstGeom>
          <a:effectLst/>
        </p:spPr>
      </p:pic>
    </p:spTree>
    <p:extLst>
      <p:ext uri="{BB962C8B-B14F-4D97-AF65-F5344CB8AC3E}">
        <p14:creationId xmlns:p14="http://schemas.microsoft.com/office/powerpoint/2010/main" val="1933151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1800" dirty="0"/>
              <a:t>Each e-board offers a wide range of connections including HDMI, DVI-D, DP and USB ports, where users can load, share and revise content directly from their personal devices.</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Connect with Convenience</a:t>
            </a:r>
          </a:p>
        </p:txBody>
      </p:sp>
      <p:pic>
        <p:nvPicPr>
          <p:cNvPr id="3" name="Picture 2">
            <a:extLst>
              <a:ext uri="{FF2B5EF4-FFF2-40B4-BE49-F238E27FC236}">
                <a16:creationId xmlns:a16="http://schemas.microsoft.com/office/drawing/2014/main" id="{C556C186-B3BB-4509-BE1F-FB3F27B3F750}"/>
              </a:ext>
            </a:extLst>
          </p:cNvPr>
          <p:cNvPicPr>
            <a:picLocks noChangeAspect="1"/>
          </p:cNvPicPr>
          <p:nvPr/>
        </p:nvPicPr>
        <p:blipFill>
          <a:blip r:embed="rId3"/>
          <a:stretch>
            <a:fillRect/>
          </a:stretch>
        </p:blipFill>
        <p:spPr>
          <a:xfrm>
            <a:off x="2401454" y="2156737"/>
            <a:ext cx="7389093" cy="4156364"/>
          </a:xfrm>
          <a:prstGeom prst="rect">
            <a:avLst/>
          </a:prstGeom>
          <a:effectLst/>
        </p:spPr>
      </p:pic>
    </p:spTree>
    <p:extLst>
      <p:ext uri="{BB962C8B-B14F-4D97-AF65-F5344CB8AC3E}">
        <p14:creationId xmlns:p14="http://schemas.microsoft.com/office/powerpoint/2010/main" val="26958968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1800" dirty="0"/>
              <a:t>Drive more organized collaboration with a sleek, sophisticated design. The magnetic side pen holder and frontal connection ports keep needed functions within reach, without the mess.</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Maintain Organization with Style</a:t>
            </a:r>
          </a:p>
        </p:txBody>
      </p:sp>
      <p:pic>
        <p:nvPicPr>
          <p:cNvPr id="4" name="Picture 3">
            <a:extLst>
              <a:ext uri="{FF2B5EF4-FFF2-40B4-BE49-F238E27FC236}">
                <a16:creationId xmlns:a16="http://schemas.microsoft.com/office/drawing/2014/main" id="{7944ADBE-4D18-44AC-9C47-E65AFD316867}"/>
              </a:ext>
            </a:extLst>
          </p:cNvPr>
          <p:cNvPicPr>
            <a:picLocks noChangeAspect="1"/>
          </p:cNvPicPr>
          <p:nvPr/>
        </p:nvPicPr>
        <p:blipFill>
          <a:blip r:embed="rId3"/>
          <a:stretch>
            <a:fillRect/>
          </a:stretch>
        </p:blipFill>
        <p:spPr>
          <a:xfrm>
            <a:off x="2031999" y="2077154"/>
            <a:ext cx="8128002" cy="4572000"/>
          </a:xfrm>
          <a:prstGeom prst="rect">
            <a:avLst/>
          </a:prstGeom>
          <a:effectLst/>
        </p:spPr>
      </p:pic>
    </p:spTree>
    <p:extLst>
      <p:ext uri="{BB962C8B-B14F-4D97-AF65-F5344CB8AC3E}">
        <p14:creationId xmlns:p14="http://schemas.microsoft.com/office/powerpoint/2010/main" val="2965931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0313-9370-449A-8B41-0B54E9B53F5D}"/>
              </a:ext>
            </a:extLst>
          </p:cNvPr>
          <p:cNvSpPr>
            <a:spLocks noGrp="1"/>
          </p:cNvSpPr>
          <p:nvPr>
            <p:ph type="body" sz="quarter" idx="11"/>
          </p:nvPr>
        </p:nvSpPr>
        <p:spPr>
          <a:xfrm>
            <a:off x="382403" y="3872224"/>
            <a:ext cx="3754438" cy="751039"/>
          </a:xfrm>
        </p:spPr>
        <p:txBody>
          <a:bodyPr/>
          <a:lstStyle/>
          <a:p>
            <a:r>
              <a:rPr lang="en-US" dirty="0"/>
              <a:t>Videowall LFD Features</a:t>
            </a:r>
          </a:p>
        </p:txBody>
      </p:sp>
    </p:spTree>
    <p:extLst>
      <p:ext uri="{BB962C8B-B14F-4D97-AF65-F5344CB8AC3E}">
        <p14:creationId xmlns:p14="http://schemas.microsoft.com/office/powerpoint/2010/main" val="24664236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sz="1800" dirty="0">
                <a:solidFill>
                  <a:srgbClr val="007AC2"/>
                </a:solidFill>
              </a:rPr>
              <a:t>Samsung commercial LFDs feature a built in videowall processor for multi-display configurations.</a:t>
            </a:r>
          </a:p>
          <a:p>
            <a:r>
              <a:rPr lang="en-US" sz="1800" dirty="0"/>
              <a:t>This allows for up to a 15x15 array (10x10 via daisy chain, depending on model) of LFDs to be connected, using the onboard processor, to create a single image across the entire array.</a:t>
            </a:r>
          </a:p>
          <a:p>
            <a:r>
              <a:rPr lang="en-US" sz="1800" dirty="0"/>
              <a:t>The onboard processor provides a low-cost way of constructing basic videowalls quickly and easily. </a:t>
            </a:r>
          </a:p>
        </p:txBody>
      </p:sp>
      <p:sp>
        <p:nvSpPr>
          <p:cNvPr id="3" name="Title 2"/>
          <p:cNvSpPr>
            <a:spLocks noGrp="1"/>
          </p:cNvSpPr>
          <p:nvPr>
            <p:ph type="title"/>
          </p:nvPr>
        </p:nvSpPr>
        <p:spPr/>
        <p:txBody>
          <a:bodyPr>
            <a:normAutofit/>
          </a:bodyPr>
          <a:lstStyle/>
          <a:p>
            <a:r>
              <a:rPr lang="en-US" dirty="0">
                <a:effectLst>
                  <a:outerShdw blurRad="50800" dist="12700" dir="2700000" algn="tl" rotWithShape="0">
                    <a:prstClr val="black">
                      <a:alpha val="40000"/>
                    </a:prstClr>
                  </a:outerShdw>
                </a:effectLst>
              </a:rPr>
              <a:t>Built in Videowall Processor</a:t>
            </a:r>
            <a:endParaRPr lang="en-US" dirty="0"/>
          </a:p>
        </p:txBody>
      </p:sp>
      <p:pic>
        <p:nvPicPr>
          <p:cNvPr id="10242" name="Picture 2" descr="http://www.samsung.com/fr/business/solutions/magic-info-videowall-s/images/mf.2.visu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240" y="3291081"/>
            <a:ext cx="8205861" cy="303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886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9592" y="1261763"/>
            <a:ext cx="9476960" cy="5290718"/>
            <a:chOff x="1528776" y="749723"/>
            <a:chExt cx="6461564" cy="3607307"/>
          </a:xfrm>
        </p:grpSpPr>
        <p:sp>
          <p:nvSpPr>
            <p:cNvPr id="31" name="TextBox 30"/>
            <p:cNvSpPr txBox="1"/>
            <p:nvPr/>
          </p:nvSpPr>
          <p:spPr>
            <a:xfrm>
              <a:off x="5478715" y="749723"/>
              <a:ext cx="2511625" cy="734467"/>
            </a:xfrm>
            <a:prstGeom prst="rect">
              <a:avLst/>
            </a:prstGeom>
            <a:noFill/>
          </p:spPr>
          <p:txBody>
            <a:bodyPr wrap="square" rtlCol="0">
              <a:spAutoFit/>
            </a:bodyPr>
            <a:lstStyle/>
            <a:p>
              <a:pPr marL="257168" indent="-257168">
                <a:buFont typeface="Arial" panose="020B0604020202020204" pitchFamily="34" charset="0"/>
                <a:buChar char="•"/>
              </a:pPr>
              <a:r>
                <a:rPr lang="en-US" sz="1600" dirty="0">
                  <a:latin typeface="Century Gothic" panose="020B0502020202020204" pitchFamily="34" charset="0"/>
                </a:rPr>
                <a:t>4x LFDs</a:t>
              </a:r>
            </a:p>
            <a:p>
              <a:pPr marL="257168" indent="-257168">
                <a:buFont typeface="Arial" panose="020B0604020202020204" pitchFamily="34" charset="0"/>
                <a:buChar char="•"/>
              </a:pPr>
              <a:r>
                <a:rPr lang="en-US" sz="1600" dirty="0">
                  <a:latin typeface="Century Gothic" panose="020B0502020202020204" pitchFamily="34" charset="0"/>
                </a:rPr>
                <a:t>4x DisplayPort / HDMI M-M cable</a:t>
              </a:r>
            </a:p>
            <a:p>
              <a:pPr marL="257168" indent="-257168">
                <a:buFont typeface="Arial" panose="020B0604020202020204" pitchFamily="34" charset="0"/>
                <a:buChar char="•"/>
              </a:pPr>
              <a:r>
                <a:rPr lang="en-US" sz="1600" dirty="0">
                  <a:latin typeface="Century Gothic" panose="020B0502020202020204" pitchFamily="34" charset="0"/>
                </a:rPr>
                <a:t>4x Videowall mount</a:t>
              </a:r>
            </a:p>
            <a:p>
              <a:pPr marL="257168" indent="-257168">
                <a:buFont typeface="Arial" panose="020B0604020202020204" pitchFamily="34" charset="0"/>
                <a:buChar char="•"/>
              </a:pPr>
              <a:r>
                <a:rPr lang="en-US" sz="1600" dirty="0">
                  <a:latin typeface="Century Gothic" panose="020B0502020202020204" pitchFamily="34" charset="0"/>
                </a:rPr>
                <a:t>Digital source</a:t>
              </a:r>
            </a:p>
          </p:txBody>
        </p:sp>
        <p:sp>
          <p:nvSpPr>
            <p:cNvPr id="27" name="Rounded Rectangle 26"/>
            <p:cNvSpPr/>
            <p:nvPr/>
          </p:nvSpPr>
          <p:spPr>
            <a:xfrm>
              <a:off x="1528776" y="3447558"/>
              <a:ext cx="1131097" cy="756966"/>
            </a:xfrm>
            <a:prstGeom prst="roundRect">
              <a:avLst/>
            </a:prstGeom>
            <a:ln>
              <a:solidFill>
                <a:srgbClr val="00A1CE"/>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1"/>
            </a:p>
          </p:txBody>
        </p:sp>
        <p:pic>
          <p:nvPicPr>
            <p:cNvPr id="1026" name="Picture 2" descr="http://www.centralsz.com/upload/product/20090519/2009051917483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50000"/>
                      </a14:imgEffect>
                    </a14:imgLayer>
                  </a14:imgProps>
                </a:ext>
                <a:ext uri="{28A0092B-C50C-407E-A947-70E740481C1C}">
                  <a14:useLocalDpi xmlns:a14="http://schemas.microsoft.com/office/drawing/2010/main" val="0"/>
                </a:ext>
              </a:extLst>
            </a:blip>
            <a:srcRect/>
            <a:stretch>
              <a:fillRect/>
            </a:stretch>
          </p:blipFill>
          <p:spPr bwMode="auto">
            <a:xfrm>
              <a:off x="1643891" y="3488606"/>
              <a:ext cx="921869" cy="6914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522546" y="1696409"/>
              <a:ext cx="2092679" cy="756966"/>
            </a:xfrm>
            <a:prstGeom prst="roundRect">
              <a:avLst/>
            </a:prstGeom>
            <a:ln>
              <a:solidFill>
                <a:srgbClr val="1428A0"/>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1"/>
            </a:p>
          </p:txBody>
        </p:sp>
        <p:sp>
          <p:nvSpPr>
            <p:cNvPr id="10" name="Rectangle 9"/>
            <p:cNvSpPr/>
            <p:nvPr/>
          </p:nvSpPr>
          <p:spPr>
            <a:xfrm>
              <a:off x="3752217" y="2491792"/>
              <a:ext cx="1532201" cy="861863"/>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solidFill>
                    <a:schemeClr val="tx1"/>
                  </a:solidFill>
                </a:rPr>
                <a:t>1</a:t>
              </a:r>
            </a:p>
          </p:txBody>
        </p:sp>
        <p:cxnSp>
          <p:nvCxnSpPr>
            <p:cNvPr id="4" name="Elbow Connector 3"/>
            <p:cNvCxnSpPr>
              <a:stCxn id="2" idx="1"/>
              <a:endCxn id="10" idx="3"/>
            </p:cNvCxnSpPr>
            <p:nvPr/>
          </p:nvCxnSpPr>
          <p:spPr>
            <a:xfrm rot="10800000">
              <a:off x="5284418" y="2922725"/>
              <a:ext cx="908880" cy="715109"/>
            </a:xfrm>
            <a:prstGeom prst="bentConnector3">
              <a:avLst>
                <a:gd name="adj1" fmla="val 50000"/>
              </a:avLst>
            </a:prstGeom>
            <a:ln w="57150">
              <a:solidFill>
                <a:srgbClr val="1428A0"/>
              </a:solidFill>
              <a:tailEnd type="triangle"/>
            </a:ln>
            <a:effectLst/>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1978369" y="2491792"/>
              <a:ext cx="1532201" cy="861863"/>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solidFill>
                    <a:schemeClr val="tx1"/>
                  </a:solidFill>
                </a:rPr>
                <a:t>2</a:t>
              </a:r>
            </a:p>
          </p:txBody>
        </p:sp>
        <p:sp>
          <p:nvSpPr>
            <p:cNvPr id="16" name="Rectangle 15"/>
            <p:cNvSpPr/>
            <p:nvPr/>
          </p:nvSpPr>
          <p:spPr>
            <a:xfrm>
              <a:off x="3752217" y="1414463"/>
              <a:ext cx="1532201" cy="861863"/>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solidFill>
                    <a:schemeClr val="tx1"/>
                  </a:solidFill>
                </a:rPr>
                <a:t>4</a:t>
              </a:r>
            </a:p>
          </p:txBody>
        </p:sp>
        <p:sp>
          <p:nvSpPr>
            <p:cNvPr id="17" name="Rectangle 16"/>
            <p:cNvSpPr/>
            <p:nvPr/>
          </p:nvSpPr>
          <p:spPr>
            <a:xfrm>
              <a:off x="1978369" y="1414463"/>
              <a:ext cx="1532201" cy="861863"/>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solidFill>
                    <a:schemeClr val="tx1"/>
                  </a:solidFill>
                </a:rPr>
                <a:t>3</a:t>
              </a:r>
            </a:p>
          </p:txBody>
        </p:sp>
        <p:cxnSp>
          <p:nvCxnSpPr>
            <p:cNvPr id="20" name="Elbow Connector 19"/>
            <p:cNvCxnSpPr>
              <a:stCxn id="12" idx="1"/>
              <a:endCxn id="17" idx="1"/>
            </p:cNvCxnSpPr>
            <p:nvPr/>
          </p:nvCxnSpPr>
          <p:spPr>
            <a:xfrm rot="10800000">
              <a:off x="1978370" y="1845395"/>
              <a:ext cx="7144" cy="1077329"/>
            </a:xfrm>
            <a:prstGeom prst="bentConnector3">
              <a:avLst>
                <a:gd name="adj1" fmla="val 1800000"/>
              </a:avLst>
            </a:prstGeom>
            <a:ln w="57150">
              <a:solidFill>
                <a:srgbClr val="00A1CE"/>
              </a:solidFill>
              <a:tailEnd type="triangle"/>
            </a:ln>
            <a:effectLst/>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6180110" y="4152341"/>
              <a:ext cx="1090309" cy="204689"/>
            </a:xfrm>
            <a:prstGeom prst="rect">
              <a:avLst/>
            </a:prstGeom>
            <a:noFill/>
          </p:spPr>
          <p:txBody>
            <a:bodyPr wrap="square" rtlCol="0">
              <a:spAutoFit/>
            </a:bodyPr>
            <a:lstStyle/>
            <a:p>
              <a:pPr algn="ctr"/>
              <a:r>
                <a:rPr lang="en-US" sz="1351" b="1" dirty="0">
                  <a:latin typeface="Century Gothic" panose="020B0502020202020204" pitchFamily="34" charset="0"/>
                </a:rPr>
                <a:t>Source</a:t>
              </a:r>
            </a:p>
          </p:txBody>
        </p:sp>
        <p:sp>
          <p:nvSpPr>
            <p:cNvPr id="2" name="Rounded Rectangle 1"/>
            <p:cNvSpPr/>
            <p:nvPr/>
          </p:nvSpPr>
          <p:spPr>
            <a:xfrm>
              <a:off x="6193299" y="3282596"/>
              <a:ext cx="1090309" cy="710474"/>
            </a:xfrm>
            <a:prstGeom prst="roundRect">
              <a:avLst/>
            </a:prstGeom>
            <a:solidFill>
              <a:schemeClr val="tx1">
                <a:lumMod val="85000"/>
                <a:lumOff val="15000"/>
              </a:schemeClr>
            </a:solidFill>
            <a:ln>
              <a:solidFill>
                <a:schemeClr val="tx1">
                  <a:lumMod val="85000"/>
                  <a:lumOff val="15000"/>
                </a:schemeClr>
              </a:solidFill>
            </a:ln>
            <a:scene3d>
              <a:camera prst="isometricOffAxis2Top"/>
              <a:lightRig rig="threePt" dir="t"/>
            </a:scene3d>
            <a:sp3d extrusionH="342900">
              <a:extrusionClr>
                <a:schemeClr val="tx1">
                  <a:lumMod val="75000"/>
                  <a:lumOff val="25000"/>
                </a:schemeClr>
              </a:extrusionClr>
            </a:sp3d>
          </p:spPr>
          <p:style>
            <a:lnRef idx="3">
              <a:schemeClr val="lt1"/>
            </a:lnRef>
            <a:fillRef idx="1">
              <a:schemeClr val="dk1"/>
            </a:fillRef>
            <a:effectRef idx="1">
              <a:schemeClr val="dk1"/>
            </a:effectRef>
            <a:fontRef idx="minor">
              <a:schemeClr val="lt1"/>
            </a:fontRef>
          </p:style>
          <p:txBody>
            <a:bodyPr rtlCol="0" anchor="ctr"/>
            <a:lstStyle/>
            <a:p>
              <a:pPr algn="ctr"/>
              <a:endParaRPr lang="en-US" sz="1351" dirty="0"/>
            </a:p>
          </p:txBody>
        </p:sp>
        <p:cxnSp>
          <p:nvCxnSpPr>
            <p:cNvPr id="5" name="Straight Arrow Connector 4"/>
            <p:cNvCxnSpPr>
              <a:stCxn id="10" idx="1"/>
              <a:endCxn id="12" idx="3"/>
            </p:cNvCxnSpPr>
            <p:nvPr/>
          </p:nvCxnSpPr>
          <p:spPr>
            <a:xfrm flipH="1" flipV="1">
              <a:off x="3510570" y="2922723"/>
              <a:ext cx="241647" cy="1"/>
            </a:xfrm>
            <a:prstGeom prst="straightConnector1">
              <a:avLst/>
            </a:prstGeom>
            <a:ln w="57150">
              <a:solidFill>
                <a:srgbClr val="00A1CE"/>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a:stCxn id="17" idx="3"/>
              <a:endCxn id="16" idx="1"/>
            </p:cNvCxnSpPr>
            <p:nvPr/>
          </p:nvCxnSpPr>
          <p:spPr>
            <a:xfrm>
              <a:off x="3510570" y="1845395"/>
              <a:ext cx="241647" cy="0"/>
            </a:xfrm>
            <a:prstGeom prst="straightConnector1">
              <a:avLst/>
            </a:prstGeom>
            <a:ln w="57150">
              <a:solidFill>
                <a:srgbClr val="00A1CE"/>
              </a:solidFill>
              <a:tailEnd type="triangle"/>
            </a:ln>
            <a:effectLst/>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326" y="1810902"/>
              <a:ext cx="689861" cy="5143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639" y="1810902"/>
              <a:ext cx="642938" cy="51435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6526" y="1810902"/>
              <a:ext cx="685800" cy="514350"/>
            </a:xfrm>
            <a:prstGeom prst="rect">
              <a:avLst/>
            </a:prstGeom>
          </p:spPr>
        </p:pic>
        <p:sp>
          <p:nvSpPr>
            <p:cNvPr id="26" name="Rounded Rectangle 25"/>
            <p:cNvSpPr/>
            <p:nvPr/>
          </p:nvSpPr>
          <p:spPr>
            <a:xfrm>
              <a:off x="5742793" y="2387368"/>
              <a:ext cx="1652187" cy="355713"/>
            </a:xfrm>
            <a:prstGeom prst="roundRect">
              <a:avLst/>
            </a:prstGeom>
            <a:solidFill>
              <a:srgbClr val="1428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67" dirty="0">
                  <a:latin typeface="Century Gothic" panose="020B0502020202020204" pitchFamily="34" charset="0"/>
                </a:rPr>
                <a:t>Digital video source connected to LFD 1</a:t>
              </a:r>
            </a:p>
          </p:txBody>
        </p:sp>
        <p:sp>
          <p:nvSpPr>
            <p:cNvPr id="28" name="Rounded Rectangle 27"/>
            <p:cNvSpPr/>
            <p:nvPr/>
          </p:nvSpPr>
          <p:spPr>
            <a:xfrm>
              <a:off x="2639933" y="3565411"/>
              <a:ext cx="2590031" cy="530116"/>
            </a:xfrm>
            <a:prstGeom prst="roundRect">
              <a:avLst/>
            </a:prstGeom>
            <a:solidFill>
              <a:srgbClr val="00A1CE"/>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67" dirty="0">
                  <a:solidFill>
                    <a:schemeClr val="tx1"/>
                  </a:solidFill>
                  <a:latin typeface="Century Gothic" panose="020B0502020202020204" pitchFamily="34" charset="0"/>
                </a:rPr>
                <a:t>DisplayPort / HDMI M-M from loop through output to DisplayPort input on LFD 2-3-4</a:t>
              </a:r>
            </a:p>
          </p:txBody>
        </p:sp>
      </p:grpSp>
      <p:sp>
        <p:nvSpPr>
          <p:cNvPr id="14" name="Title 13"/>
          <p:cNvSpPr>
            <a:spLocks noGrp="1"/>
          </p:cNvSpPr>
          <p:nvPr>
            <p:ph type="title"/>
          </p:nvPr>
        </p:nvSpPr>
        <p:spPr>
          <a:effectLst/>
        </p:spPr>
        <p:txBody>
          <a:bodyPr>
            <a:normAutofit fontScale="90000"/>
          </a:bodyPr>
          <a:lstStyle/>
          <a:p>
            <a:r>
              <a:rPr lang="en-US" dirty="0">
                <a:effectLst>
                  <a:outerShdw blurRad="50800" dist="12700" dir="5400000" algn="ctr" rotWithShape="0">
                    <a:srgbClr val="000000">
                      <a:alpha val="43137"/>
                    </a:srgbClr>
                  </a:outerShdw>
                </a:effectLst>
              </a:rPr>
              <a:t>Example Loop Through Videowall – 2x2</a:t>
            </a:r>
          </a:p>
        </p:txBody>
      </p:sp>
    </p:spTree>
    <p:extLst>
      <p:ext uri="{BB962C8B-B14F-4D97-AF65-F5344CB8AC3E}">
        <p14:creationId xmlns:p14="http://schemas.microsoft.com/office/powerpoint/2010/main" val="3497208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The source is connected to the first display, and then daisy chained using DisplayPort or HDMI male-male cables to the other displays in the wall. </a:t>
            </a:r>
          </a:p>
          <a:p>
            <a:r>
              <a:rPr lang="en-US" sz="1800" dirty="0"/>
              <a:t>The source can be connected via any digital input. </a:t>
            </a:r>
          </a:p>
          <a:p>
            <a:pPr marL="0" indent="0">
              <a:buNone/>
            </a:pPr>
            <a:endParaRPr lang="en-US" sz="1800" dirty="0"/>
          </a:p>
        </p:txBody>
      </p:sp>
      <p:sp>
        <p:nvSpPr>
          <p:cNvPr id="2" name="Title 1"/>
          <p:cNvSpPr>
            <a:spLocks noGrp="1"/>
          </p:cNvSpPr>
          <p:nvPr>
            <p:ph type="title"/>
          </p:nvPr>
        </p:nvSpPr>
        <p:spPr/>
        <p:txBody>
          <a:bodyPr>
            <a:normAutofit/>
          </a:bodyPr>
          <a:lstStyle/>
          <a:p>
            <a:r>
              <a:rPr lang="en-US" dirty="0">
                <a:effectLst>
                  <a:outerShdw blurRad="50800" dist="12700" dir="5400000" algn="ctr" rotWithShape="0">
                    <a:srgbClr val="000000">
                      <a:alpha val="43137"/>
                    </a:srgbClr>
                  </a:outerShdw>
                </a:effectLst>
              </a:rPr>
              <a:t>How the Loop Through Works</a:t>
            </a:r>
          </a:p>
        </p:txBody>
      </p:sp>
      <p:grpSp>
        <p:nvGrpSpPr>
          <p:cNvPr id="4" name="Group 3"/>
          <p:cNvGrpSpPr/>
          <p:nvPr/>
        </p:nvGrpSpPr>
        <p:grpSpPr>
          <a:xfrm>
            <a:off x="2089803" y="2608134"/>
            <a:ext cx="8012395" cy="3634889"/>
            <a:chOff x="2091668" y="1885950"/>
            <a:chExt cx="4966360" cy="2253031"/>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b="9318"/>
            <a:stretch/>
          </p:blipFill>
          <p:spPr>
            <a:xfrm>
              <a:off x="2091668" y="1885950"/>
              <a:ext cx="2109935" cy="1195829"/>
            </a:xfrm>
            <a:prstGeom prst="rect">
              <a:avLst/>
            </a:prstGeom>
            <a:effectLst>
              <a:outerShdw blurRad="50800" dist="12700" dir="5400000" algn="ctr" rotWithShape="0">
                <a:srgbClr val="000000">
                  <a:alpha val="43137"/>
                </a:srgbClr>
              </a:outerShdw>
            </a:effectLst>
          </p:spPr>
        </p:pic>
        <p:sp>
          <p:nvSpPr>
            <p:cNvPr id="12" name="Rounded Rectangle 11"/>
            <p:cNvSpPr/>
            <p:nvPr/>
          </p:nvSpPr>
          <p:spPr>
            <a:xfrm>
              <a:off x="5127392" y="3169230"/>
              <a:ext cx="1090309" cy="710474"/>
            </a:xfrm>
            <a:prstGeom prst="roundRect">
              <a:avLst/>
            </a:prstGeom>
            <a:solidFill>
              <a:schemeClr val="tx1">
                <a:lumMod val="85000"/>
                <a:lumOff val="15000"/>
              </a:schemeClr>
            </a:solidFill>
            <a:ln>
              <a:solidFill>
                <a:schemeClr val="tx1">
                  <a:lumMod val="85000"/>
                  <a:lumOff val="15000"/>
                </a:schemeClr>
              </a:solidFill>
            </a:ln>
            <a:scene3d>
              <a:camera prst="isometricOffAxis2Top"/>
              <a:lightRig rig="threePt" dir="t"/>
            </a:scene3d>
            <a:sp3d extrusionH="342900">
              <a:extrusionClr>
                <a:schemeClr val="tx1">
                  <a:lumMod val="75000"/>
                  <a:lumOff val="25000"/>
                </a:schemeClr>
              </a:extrusionClr>
            </a:sp3d>
          </p:spPr>
          <p:style>
            <a:lnRef idx="3">
              <a:schemeClr val="lt1"/>
            </a:lnRef>
            <a:fillRef idx="1">
              <a:schemeClr val="dk1"/>
            </a:fillRef>
            <a:effectRef idx="1">
              <a:schemeClr val="dk1"/>
            </a:effectRef>
            <a:fontRef idx="minor">
              <a:schemeClr val="lt1"/>
            </a:fontRef>
          </p:style>
          <p:txBody>
            <a:bodyPr rtlCol="0" anchor="ctr"/>
            <a:lstStyle/>
            <a:p>
              <a:pPr algn="ctr"/>
              <a:endParaRPr lang="en-US" sz="1351" dirty="0"/>
            </a:p>
          </p:txBody>
        </p:sp>
        <p:sp>
          <p:nvSpPr>
            <p:cNvPr id="5" name="Rectangle 4"/>
            <p:cNvSpPr/>
            <p:nvPr/>
          </p:nvSpPr>
          <p:spPr>
            <a:xfrm>
              <a:off x="2091668" y="2490532"/>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3155090" y="2490532"/>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2091668" y="1886177"/>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3155090" y="1886177"/>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cxnSp>
          <p:nvCxnSpPr>
            <p:cNvPr id="11" name="Elbow Connector 10"/>
            <p:cNvCxnSpPr>
              <a:stCxn id="12" idx="1"/>
            </p:cNvCxnSpPr>
            <p:nvPr/>
          </p:nvCxnSpPr>
          <p:spPr>
            <a:xfrm rot="10800000">
              <a:off x="4218512" y="2809359"/>
              <a:ext cx="908880" cy="715109"/>
            </a:xfrm>
            <a:prstGeom prst="bentConnector3">
              <a:avLst>
                <a:gd name="adj1" fmla="val 50000"/>
              </a:avLst>
            </a:prstGeom>
            <a:ln w="57150">
              <a:solidFill>
                <a:srgbClr val="00A1CE"/>
              </a:solidFill>
              <a:tailEnd type="triangle"/>
            </a:ln>
            <a:effectLst/>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a:stCxn id="19" idx="2"/>
            </p:cNvCxnSpPr>
            <p:nvPr/>
          </p:nvCxnSpPr>
          <p:spPr>
            <a:xfrm flipH="1">
              <a:off x="5672545" y="3166913"/>
              <a:ext cx="528233" cy="335555"/>
            </a:xfrm>
            <a:prstGeom prst="straightConnector1">
              <a:avLst/>
            </a:prstGeom>
            <a:ln w="57150">
              <a:solidFill>
                <a:srgbClr val="5B9BD5">
                  <a:alpha val="50196"/>
                </a:srgbClr>
              </a:solidFill>
              <a:prstDash val="sysDash"/>
              <a:headEnd type="none" w="med" len="med"/>
              <a:tailEnd type="arrow" w="med" len="med"/>
            </a:ln>
            <a:effectLst>
              <a:outerShdw blurRad="50800" dist="127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9" name="Rounded Rectangle 18"/>
            <p:cNvSpPr/>
            <p:nvPr/>
          </p:nvSpPr>
          <p:spPr>
            <a:xfrm>
              <a:off x="5343528" y="2105832"/>
              <a:ext cx="1714500" cy="1061081"/>
            </a:xfrm>
            <a:prstGeom prst="roundRect">
              <a:avLst/>
            </a:prstGeom>
            <a:ln>
              <a:solidFill>
                <a:srgbClr val="00A1CE"/>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1"/>
            </a:p>
          </p:txBody>
        </p:sp>
        <p:sp>
          <p:nvSpPr>
            <p:cNvPr id="15" name="TextBox 14"/>
            <p:cNvSpPr txBox="1"/>
            <p:nvPr/>
          </p:nvSpPr>
          <p:spPr>
            <a:xfrm>
              <a:off x="5151885" y="3929133"/>
              <a:ext cx="1090309" cy="209848"/>
            </a:xfrm>
            <a:prstGeom prst="rect">
              <a:avLst/>
            </a:prstGeom>
            <a:noFill/>
          </p:spPr>
          <p:txBody>
            <a:bodyPr wrap="square" rtlCol="0">
              <a:spAutoFit/>
            </a:bodyPr>
            <a:lstStyle/>
            <a:p>
              <a:pPr algn="ctr"/>
              <a:r>
                <a:rPr lang="en-US" sz="1600" b="1" dirty="0">
                  <a:latin typeface="Century Gothic" panose="020B0502020202020204" pitchFamily="34" charset="0"/>
                </a:rPr>
                <a:t>Source</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9318"/>
            <a:stretch/>
          </p:blipFill>
          <p:spPr>
            <a:xfrm>
              <a:off x="5488666" y="2233741"/>
              <a:ext cx="1441114" cy="816768"/>
            </a:xfrm>
            <a:prstGeom prst="rect">
              <a:avLst/>
            </a:prstGeom>
          </p:spPr>
        </p:pic>
      </p:grpSp>
    </p:spTree>
    <p:extLst>
      <p:ext uri="{BB962C8B-B14F-4D97-AF65-F5344CB8AC3E}">
        <p14:creationId xmlns:p14="http://schemas.microsoft.com/office/powerpoint/2010/main" val="6732617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214308" indent="-214308">
              <a:buFont typeface="Arial" panose="020B0604020202020204" pitchFamily="34" charset="0"/>
              <a:buChar char="•"/>
            </a:pPr>
            <a:r>
              <a:rPr lang="en-US" sz="1800" dirty="0"/>
              <a:t>The daisy chain processor is configured in the display’s onboard menus. This can be done via IR remote, RS232, or IP. </a:t>
            </a:r>
          </a:p>
          <a:p>
            <a:pPr marL="214308" indent="-214308">
              <a:buFont typeface="Arial" panose="020B0604020202020204" pitchFamily="34" charset="0"/>
              <a:buChar char="•"/>
            </a:pPr>
            <a:r>
              <a:rPr lang="en-US" sz="1800" dirty="0"/>
              <a:t>The display’s videowall processor is turned on, and the display is told how many LFDs are in the wall, horizontal and vertical. </a:t>
            </a:r>
          </a:p>
          <a:p>
            <a:pPr marL="214308" indent="-214308">
              <a:buFont typeface="Arial" panose="020B0604020202020204" pitchFamily="34" charset="0"/>
              <a:buChar char="•"/>
            </a:pPr>
            <a:r>
              <a:rPr lang="en-US" sz="1800" dirty="0"/>
              <a:t>The display is told where it is in the wall by using the screen position control. </a:t>
            </a:r>
          </a:p>
          <a:p>
            <a:pPr marL="214308" indent="-214308">
              <a:buFont typeface="Arial" panose="020B0604020202020204" pitchFamily="34" charset="0"/>
              <a:buChar char="•"/>
            </a:pPr>
            <a:r>
              <a:rPr lang="en-US" sz="1800" dirty="0"/>
              <a:t>The daisy chain processor will allow the display to accept the video input, scale it to size for the wall, and break out the portion of the image for that individual monitor. </a:t>
            </a:r>
          </a:p>
          <a:p>
            <a:endParaRPr lang="en-US" sz="1800" dirty="0"/>
          </a:p>
        </p:txBody>
      </p:sp>
      <p:sp>
        <p:nvSpPr>
          <p:cNvPr id="7" name="Title 6"/>
          <p:cNvSpPr>
            <a:spLocks noGrp="1"/>
          </p:cNvSpPr>
          <p:nvPr>
            <p:ph type="title"/>
          </p:nvPr>
        </p:nvSpPr>
        <p:spPr/>
        <p:txBody>
          <a:bodyPr/>
          <a:lstStyle/>
          <a:p>
            <a:r>
              <a:rPr lang="en-US" dirty="0"/>
              <a:t>How the Loop Through Works</a:t>
            </a:r>
          </a:p>
        </p:txBody>
      </p:sp>
      <p:grpSp>
        <p:nvGrpSpPr>
          <p:cNvPr id="4" name="Group 3"/>
          <p:cNvGrpSpPr/>
          <p:nvPr/>
        </p:nvGrpSpPr>
        <p:grpSpPr>
          <a:xfrm>
            <a:off x="1109398" y="3530601"/>
            <a:ext cx="9973207" cy="2589180"/>
            <a:chOff x="1469842" y="847875"/>
            <a:chExt cx="6181740" cy="1604864"/>
          </a:xfrm>
        </p:grpSpPr>
        <p:sp>
          <p:nvSpPr>
            <p:cNvPr id="23" name="Rounded Rectangle 22"/>
            <p:cNvSpPr/>
            <p:nvPr/>
          </p:nvSpPr>
          <p:spPr>
            <a:xfrm>
              <a:off x="1469842" y="847875"/>
              <a:ext cx="2099836" cy="1604864"/>
            </a:xfrm>
            <a:prstGeom prst="roundRect">
              <a:avLst>
                <a:gd name="adj" fmla="val 9271"/>
              </a:avLst>
            </a:prstGeom>
            <a:ln>
              <a:solidFill>
                <a:srgbClr val="00A1CE"/>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1"/>
            </a:p>
          </p:txBody>
        </p:sp>
        <p:pic>
          <p:nvPicPr>
            <p:cNvPr id="6" name="Picture 5"/>
            <p:cNvPicPr>
              <a:picLocks noChangeAspect="1"/>
            </p:cNvPicPr>
            <p:nvPr/>
          </p:nvPicPr>
          <p:blipFill rotWithShape="1">
            <a:blip r:embed="rId2"/>
            <a:srcRect l="3122" t="14750" r="63355" b="37039"/>
            <a:stretch/>
          </p:blipFill>
          <p:spPr>
            <a:xfrm>
              <a:off x="1622400" y="927333"/>
              <a:ext cx="1784400" cy="1443477"/>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9318"/>
            <a:stretch/>
          </p:blipFill>
          <p:spPr>
            <a:xfrm>
              <a:off x="3938050" y="1161793"/>
              <a:ext cx="2109935" cy="1195829"/>
            </a:xfrm>
            <a:prstGeom prst="rect">
              <a:avLst/>
            </a:prstGeom>
          </p:spPr>
        </p:pic>
        <p:sp>
          <p:nvSpPr>
            <p:cNvPr id="16" name="Rectangle 15"/>
            <p:cNvSpPr/>
            <p:nvPr/>
          </p:nvSpPr>
          <p:spPr>
            <a:xfrm>
              <a:off x="3938050" y="1764689"/>
              <a:ext cx="1046513" cy="588665"/>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5001472" y="1764688"/>
              <a:ext cx="1046513" cy="588665"/>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3938050" y="1159341"/>
              <a:ext cx="1046513" cy="588665"/>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9" name="Rectangle 18"/>
            <p:cNvSpPr/>
            <p:nvPr/>
          </p:nvSpPr>
          <p:spPr>
            <a:xfrm>
              <a:off x="5001472" y="1159341"/>
              <a:ext cx="1046513" cy="588665"/>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4" name="Right Arrow 13"/>
            <p:cNvSpPr/>
            <p:nvPr/>
          </p:nvSpPr>
          <p:spPr>
            <a:xfrm rot="10800000">
              <a:off x="5995231" y="1605239"/>
              <a:ext cx="645682" cy="319823"/>
            </a:xfrm>
            <a:prstGeom prst="rightArrow">
              <a:avLst/>
            </a:prstGeom>
            <a:solidFill>
              <a:srgbClr val="00A1CE"/>
            </a:solidFill>
            <a:ln>
              <a:solidFill>
                <a:srgbClr val="00A1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b="9318"/>
            <a:stretch/>
          </p:blipFill>
          <p:spPr>
            <a:xfrm>
              <a:off x="6568851" y="1454369"/>
              <a:ext cx="1082731" cy="613650"/>
            </a:xfrm>
            <a:prstGeom prst="rect">
              <a:avLst/>
            </a:prstGeom>
          </p:spPr>
        </p:pic>
      </p:grpSp>
    </p:spTree>
    <p:extLst>
      <p:ext uri="{BB962C8B-B14F-4D97-AF65-F5344CB8AC3E}">
        <p14:creationId xmlns:p14="http://schemas.microsoft.com/office/powerpoint/2010/main" val="40824734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sz="1800" dirty="0"/>
              <a:t>Each monitor will then display only its portion of the source input, creating a single large image across the entire wall.</a:t>
            </a:r>
          </a:p>
          <a:p>
            <a:pPr marL="0" indent="0">
              <a:buNone/>
            </a:pPr>
            <a:endParaRPr lang="en-US" sz="1800" dirty="0"/>
          </a:p>
        </p:txBody>
      </p:sp>
      <p:sp>
        <p:nvSpPr>
          <p:cNvPr id="6" name="Title 5"/>
          <p:cNvSpPr>
            <a:spLocks noGrp="1"/>
          </p:cNvSpPr>
          <p:nvPr>
            <p:ph type="title"/>
          </p:nvPr>
        </p:nvSpPr>
        <p:spPr/>
        <p:txBody>
          <a:bodyPr/>
          <a:lstStyle/>
          <a:p>
            <a:r>
              <a:rPr lang="en-US" dirty="0"/>
              <a:t>How the Loop Through Works</a:t>
            </a:r>
          </a:p>
        </p:txBody>
      </p:sp>
      <p:grpSp>
        <p:nvGrpSpPr>
          <p:cNvPr id="4" name="Group 3"/>
          <p:cNvGrpSpPr/>
          <p:nvPr/>
        </p:nvGrpSpPr>
        <p:grpSpPr>
          <a:xfrm>
            <a:off x="723632" y="2510175"/>
            <a:ext cx="10744736" cy="1933228"/>
            <a:chOff x="1221227" y="1462159"/>
            <a:chExt cx="6659960" cy="1198282"/>
          </a:xfrm>
          <a:effectLst/>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b="9318"/>
            <a:stretch/>
          </p:blipFill>
          <p:spPr>
            <a:xfrm>
              <a:off x="5771252" y="1464612"/>
              <a:ext cx="2109935" cy="1195829"/>
            </a:xfrm>
            <a:prstGeom prst="rect">
              <a:avLst/>
            </a:prstGeom>
          </p:spPr>
        </p:pic>
        <p:sp>
          <p:nvSpPr>
            <p:cNvPr id="39" name="Rectangle 38"/>
            <p:cNvSpPr/>
            <p:nvPr/>
          </p:nvSpPr>
          <p:spPr>
            <a:xfrm>
              <a:off x="5771252" y="2066242"/>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0" name="Rectangle 39"/>
            <p:cNvSpPr/>
            <p:nvPr/>
          </p:nvSpPr>
          <p:spPr>
            <a:xfrm>
              <a:off x="6834674" y="2066242"/>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1" name="Rectangle 40"/>
            <p:cNvSpPr/>
            <p:nvPr/>
          </p:nvSpPr>
          <p:spPr>
            <a:xfrm>
              <a:off x="5771252" y="1462159"/>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2" name="Rectangle 41"/>
            <p:cNvSpPr/>
            <p:nvPr/>
          </p:nvSpPr>
          <p:spPr>
            <a:xfrm>
              <a:off x="6834674" y="1462159"/>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3" name="Right Arrow 42"/>
            <p:cNvSpPr/>
            <p:nvPr/>
          </p:nvSpPr>
          <p:spPr>
            <a:xfrm>
              <a:off x="5169870" y="1908058"/>
              <a:ext cx="645682" cy="319823"/>
            </a:xfrm>
            <a:prstGeom prst="rightArrow">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nvGrpSpPr>
            <p:cNvPr id="20" name="Group 19"/>
            <p:cNvGrpSpPr/>
            <p:nvPr/>
          </p:nvGrpSpPr>
          <p:grpSpPr>
            <a:xfrm>
              <a:off x="1221227" y="1462160"/>
              <a:ext cx="2109935" cy="1198280"/>
              <a:chOff x="4875192" y="1655686"/>
              <a:chExt cx="3750996" cy="2130276"/>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b="9318"/>
              <a:stretch/>
            </p:blipFill>
            <p:spPr>
              <a:xfrm>
                <a:off x="4875192" y="1660043"/>
                <a:ext cx="3750996" cy="2125919"/>
              </a:xfrm>
              <a:prstGeom prst="rect">
                <a:avLst/>
              </a:prstGeom>
            </p:spPr>
          </p:pic>
          <p:sp>
            <p:nvSpPr>
              <p:cNvPr id="17" name="Rectangle 16"/>
              <p:cNvSpPr/>
              <p:nvPr/>
            </p:nvSpPr>
            <p:spPr>
              <a:xfrm>
                <a:off x="6765720" y="2729769"/>
                <a:ext cx="1860468" cy="1046514"/>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4875192" y="1655686"/>
                <a:ext cx="1860468" cy="1046514"/>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9" name="Rectangle 18"/>
              <p:cNvSpPr/>
              <p:nvPr/>
            </p:nvSpPr>
            <p:spPr>
              <a:xfrm>
                <a:off x="6765720" y="1655686"/>
                <a:ext cx="1860468" cy="1046514"/>
              </a:xfrm>
              <a:prstGeom prst="rect">
                <a:avLst/>
              </a:prstGeom>
              <a:noFill/>
              <a:ln w="28575">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4875192" y="2734858"/>
                <a:ext cx="1860468" cy="1046514"/>
              </a:xfrm>
              <a:prstGeom prst="rect">
                <a:avLst/>
              </a:prstGeom>
              <a:noFill/>
              <a:ln w="28575">
                <a:solidFill>
                  <a:srgbClr val="FF0000"/>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gr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b="9318"/>
            <a:stretch/>
          </p:blipFill>
          <p:spPr>
            <a:xfrm>
              <a:off x="3417109" y="1464612"/>
              <a:ext cx="2109935" cy="1195829"/>
            </a:xfrm>
            <a:prstGeom prst="rect">
              <a:avLst/>
            </a:prstGeom>
            <a:effectLst/>
          </p:spPr>
        </p:pic>
        <p:sp>
          <p:nvSpPr>
            <p:cNvPr id="24" name="Rectangle 23"/>
            <p:cNvSpPr/>
            <p:nvPr/>
          </p:nvSpPr>
          <p:spPr>
            <a:xfrm>
              <a:off x="3417109" y="2066242"/>
              <a:ext cx="1046513" cy="588665"/>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25" name="Rectangle 24"/>
            <p:cNvSpPr/>
            <p:nvPr/>
          </p:nvSpPr>
          <p:spPr>
            <a:xfrm>
              <a:off x="4480531" y="2066242"/>
              <a:ext cx="1046513" cy="588665"/>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26" name="Rectangle 25"/>
            <p:cNvSpPr/>
            <p:nvPr/>
          </p:nvSpPr>
          <p:spPr>
            <a:xfrm>
              <a:off x="3417109" y="1462159"/>
              <a:ext cx="1046513" cy="588665"/>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27" name="Rectangle 26"/>
            <p:cNvSpPr/>
            <p:nvPr/>
          </p:nvSpPr>
          <p:spPr>
            <a:xfrm>
              <a:off x="4480531" y="1462159"/>
              <a:ext cx="1046513" cy="588665"/>
            </a:xfrm>
            <a:prstGeom prst="rect">
              <a:avLst/>
            </a:prstGeom>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cxnSp>
          <p:nvCxnSpPr>
            <p:cNvPr id="9" name="Elbow Connector 8"/>
            <p:cNvCxnSpPr>
              <a:stCxn id="16" idx="2"/>
              <a:endCxn id="24" idx="2"/>
            </p:cNvCxnSpPr>
            <p:nvPr/>
          </p:nvCxnSpPr>
          <p:spPr>
            <a:xfrm rot="5400000" flipH="1" flipV="1">
              <a:off x="2840949" y="1558442"/>
              <a:ext cx="2951" cy="2195882"/>
            </a:xfrm>
            <a:prstGeom prst="bentConnector3">
              <a:avLst>
                <a:gd name="adj1" fmla="val -4801512"/>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97722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13601" y="1153131"/>
            <a:ext cx="4241852" cy="5088341"/>
            <a:chOff x="4944970" y="912347"/>
            <a:chExt cx="2892172" cy="3469324"/>
          </a:xfrm>
          <a:effectLst/>
        </p:grpSpPr>
        <p:cxnSp>
          <p:nvCxnSpPr>
            <p:cNvPr id="6" name="Straight Connector 5"/>
            <p:cNvCxnSpPr/>
            <p:nvPr/>
          </p:nvCxnSpPr>
          <p:spPr>
            <a:xfrm flipV="1">
              <a:off x="6154615" y="1140514"/>
              <a:ext cx="243089" cy="405194"/>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983166" y="1950401"/>
              <a:ext cx="420625" cy="1515"/>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9318"/>
            <a:stretch/>
          </p:blipFill>
          <p:spPr>
            <a:xfrm>
              <a:off x="5691575" y="2616282"/>
              <a:ext cx="1439437" cy="815818"/>
            </a:xfrm>
            <a:prstGeom prst="rect">
              <a:avLst/>
            </a:prstGeom>
          </p:spPr>
        </p:pic>
        <p:sp>
          <p:nvSpPr>
            <p:cNvPr id="28" name="Rectangle 27"/>
            <p:cNvSpPr/>
            <p:nvPr/>
          </p:nvSpPr>
          <p:spPr>
            <a:xfrm>
              <a:off x="5691574" y="3028741"/>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6417061" y="3028741"/>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30" name="Rectangle 29"/>
            <p:cNvSpPr/>
            <p:nvPr/>
          </p:nvSpPr>
          <p:spPr>
            <a:xfrm>
              <a:off x="5691574" y="261461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31" name="Rectangle 30"/>
            <p:cNvSpPr/>
            <p:nvPr/>
          </p:nvSpPr>
          <p:spPr>
            <a:xfrm>
              <a:off x="6417061" y="261461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b="9318"/>
            <a:stretch/>
          </p:blipFill>
          <p:spPr>
            <a:xfrm>
              <a:off x="4944970" y="3565853"/>
              <a:ext cx="2892172" cy="815818"/>
            </a:xfrm>
            <a:prstGeom prst="rect">
              <a:avLst/>
            </a:prstGeom>
          </p:spPr>
        </p:pic>
        <p:sp>
          <p:nvSpPr>
            <p:cNvPr id="34" name="Rectangle 33"/>
            <p:cNvSpPr/>
            <p:nvPr/>
          </p:nvSpPr>
          <p:spPr>
            <a:xfrm>
              <a:off x="4944970" y="397831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35" name="Rectangle 34"/>
            <p:cNvSpPr/>
            <p:nvPr/>
          </p:nvSpPr>
          <p:spPr>
            <a:xfrm>
              <a:off x="5670456" y="397831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36" name="Rectangle 35"/>
            <p:cNvSpPr/>
            <p:nvPr/>
          </p:nvSpPr>
          <p:spPr>
            <a:xfrm>
              <a:off x="4944970" y="356418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37" name="Rectangle 36"/>
            <p:cNvSpPr/>
            <p:nvPr/>
          </p:nvSpPr>
          <p:spPr>
            <a:xfrm>
              <a:off x="5670456" y="356418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4" name="Rectangle 43"/>
            <p:cNvSpPr/>
            <p:nvPr/>
          </p:nvSpPr>
          <p:spPr>
            <a:xfrm>
              <a:off x="6397595" y="397822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5" name="Rectangle 44"/>
            <p:cNvSpPr/>
            <p:nvPr/>
          </p:nvSpPr>
          <p:spPr>
            <a:xfrm>
              <a:off x="6397595" y="356409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b="9318"/>
            <a:stretch/>
          </p:blipFill>
          <p:spPr>
            <a:xfrm>
              <a:off x="6397705" y="1139187"/>
              <a:ext cx="1439437" cy="815818"/>
            </a:xfrm>
            <a:prstGeom prst="rect">
              <a:avLst/>
            </a:prstGeom>
            <a:effectLst/>
          </p:spPr>
        </p:pic>
        <p:sp>
          <p:nvSpPr>
            <p:cNvPr id="47" name="Rectangle 46"/>
            <p:cNvSpPr/>
            <p:nvPr/>
          </p:nvSpPr>
          <p:spPr>
            <a:xfrm>
              <a:off x="6397705" y="1551646"/>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8" name="Rectangle 47"/>
            <p:cNvSpPr/>
            <p:nvPr/>
          </p:nvSpPr>
          <p:spPr>
            <a:xfrm>
              <a:off x="7123191" y="1551646"/>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49" name="Rectangle 48"/>
            <p:cNvSpPr/>
            <p:nvPr/>
          </p:nvSpPr>
          <p:spPr>
            <a:xfrm>
              <a:off x="6397705" y="1137517"/>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50" name="Rectangle 49"/>
            <p:cNvSpPr/>
            <p:nvPr/>
          </p:nvSpPr>
          <p:spPr>
            <a:xfrm>
              <a:off x="7123191" y="1137517"/>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b="9318"/>
            <a:stretch/>
          </p:blipFill>
          <p:spPr>
            <a:xfrm>
              <a:off x="5412622" y="1534600"/>
              <a:ext cx="738659" cy="418643"/>
            </a:xfrm>
            <a:prstGeom prst="rect">
              <a:avLst/>
            </a:prstGeom>
            <a:ln w="12700">
              <a:solidFill>
                <a:srgbClr val="FF0000"/>
              </a:solidFill>
            </a:ln>
            <a:effectLst/>
          </p:spPr>
        </p:pic>
        <p:sp>
          <p:nvSpPr>
            <p:cNvPr id="52" name="TextBox 51"/>
            <p:cNvSpPr txBox="1"/>
            <p:nvPr/>
          </p:nvSpPr>
          <p:spPr>
            <a:xfrm>
              <a:off x="5226762" y="1349507"/>
              <a:ext cx="1090309" cy="204689"/>
            </a:xfrm>
            <a:prstGeom prst="rect">
              <a:avLst/>
            </a:prstGeom>
            <a:noFill/>
          </p:spPr>
          <p:txBody>
            <a:bodyPr wrap="square" rtlCol="0">
              <a:spAutoFit/>
            </a:bodyPr>
            <a:lstStyle/>
            <a:p>
              <a:pPr algn="ctr"/>
              <a:r>
                <a:rPr lang="en-US" sz="1351" b="1" dirty="0"/>
                <a:t>1920x1080</a:t>
              </a:r>
            </a:p>
          </p:txBody>
        </p:sp>
        <p:sp>
          <p:nvSpPr>
            <p:cNvPr id="53" name="TextBox 52"/>
            <p:cNvSpPr txBox="1"/>
            <p:nvPr/>
          </p:nvSpPr>
          <p:spPr>
            <a:xfrm>
              <a:off x="6573095" y="912347"/>
              <a:ext cx="1090309" cy="204689"/>
            </a:xfrm>
            <a:prstGeom prst="rect">
              <a:avLst/>
            </a:prstGeom>
            <a:noFill/>
          </p:spPr>
          <p:txBody>
            <a:bodyPr wrap="square" rtlCol="0">
              <a:spAutoFit/>
            </a:bodyPr>
            <a:lstStyle/>
            <a:p>
              <a:pPr algn="ctr"/>
              <a:r>
                <a:rPr lang="en-US" sz="1351" b="1" dirty="0"/>
                <a:t>1920x1080</a:t>
              </a:r>
            </a:p>
          </p:txBody>
        </p:sp>
        <p:sp>
          <p:nvSpPr>
            <p:cNvPr id="55" name="Rectangle 54"/>
            <p:cNvSpPr/>
            <p:nvPr/>
          </p:nvSpPr>
          <p:spPr>
            <a:xfrm>
              <a:off x="7123191" y="397822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sp>
          <p:nvSpPr>
            <p:cNvPr id="56" name="Rectangle 55"/>
            <p:cNvSpPr/>
            <p:nvPr/>
          </p:nvSpPr>
          <p:spPr>
            <a:xfrm>
              <a:off x="7123191" y="3564092"/>
              <a:ext cx="713951" cy="401597"/>
            </a:xfrm>
            <a:prstGeom prst="rect">
              <a:avLst/>
            </a:prstGeom>
            <a:noFill/>
            <a:ln w="28575"/>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5400" b="1" dirty="0">
                <a:solidFill>
                  <a:schemeClr val="bg1"/>
                </a:solidFill>
                <a:effectLst>
                  <a:outerShdw blurRad="38100" dist="38100" dir="2700000" algn="tl">
                    <a:srgbClr val="000000">
                      <a:alpha val="43137"/>
                    </a:srgbClr>
                  </a:outerShdw>
                </a:effectLst>
              </a:endParaRPr>
            </a:p>
          </p:txBody>
        </p:sp>
      </p:grpSp>
      <p:sp>
        <p:nvSpPr>
          <p:cNvPr id="3" name="Content Placeholder 2"/>
          <p:cNvSpPr>
            <a:spLocks noGrp="1"/>
          </p:cNvSpPr>
          <p:nvPr>
            <p:ph sz="quarter" idx="13"/>
          </p:nvPr>
        </p:nvSpPr>
        <p:spPr>
          <a:xfrm>
            <a:off x="173183" y="901931"/>
            <a:ext cx="6370163" cy="5444836"/>
          </a:xfrm>
        </p:spPr>
        <p:txBody>
          <a:bodyPr>
            <a:noAutofit/>
          </a:bodyPr>
          <a:lstStyle/>
          <a:p>
            <a:pPr marL="0" indent="0">
              <a:buNone/>
            </a:pPr>
            <a:r>
              <a:rPr lang="en-US" sz="1800" b="1" dirty="0">
                <a:solidFill>
                  <a:srgbClr val="007AC2"/>
                </a:solidFill>
              </a:rPr>
              <a:t>Resolution</a:t>
            </a:r>
          </a:p>
          <a:p>
            <a:pPr marL="380990" lvl="1" indent="-380990">
              <a:buFont typeface="Arial" panose="020B0604020202020204" pitchFamily="34" charset="0"/>
              <a:buChar char="•"/>
            </a:pPr>
            <a:r>
              <a:rPr lang="en-US" sz="1800" dirty="0">
                <a:latin typeface="Century Gothic" panose="020B0502020202020204" pitchFamily="34" charset="0"/>
              </a:rPr>
              <a:t>The daisy chain processor is designed to handle only the native resolution of a single LFD.</a:t>
            </a:r>
          </a:p>
          <a:p>
            <a:pPr marL="380990" lvl="1" indent="-380990">
              <a:buFont typeface="Arial" panose="020B0604020202020204" pitchFamily="34" charset="0"/>
              <a:buChar char="•"/>
            </a:pPr>
            <a:r>
              <a:rPr lang="en-US" sz="1800" dirty="0">
                <a:latin typeface="Century Gothic" panose="020B0502020202020204" pitchFamily="34" charset="0"/>
              </a:rPr>
              <a:t>UDE, UHF5, and UHE LFDs can address an input up to 4K UHD despite being native 1080P.</a:t>
            </a:r>
          </a:p>
          <a:p>
            <a:pPr marL="0" lvl="1"/>
            <a:r>
              <a:rPr lang="en-US" sz="1800" b="1" dirty="0">
                <a:solidFill>
                  <a:srgbClr val="007AC2"/>
                </a:solidFill>
                <a:latin typeface="Century Gothic" panose="020B0502020202020204" pitchFamily="34" charset="0"/>
              </a:rPr>
              <a:t>Content</a:t>
            </a:r>
          </a:p>
          <a:p>
            <a:pPr marL="380990" lvl="1" indent="-380990">
              <a:buFont typeface="Arial" panose="020B0604020202020204" pitchFamily="34" charset="0"/>
              <a:buChar char="•"/>
            </a:pPr>
            <a:r>
              <a:rPr lang="en-US" sz="1800" dirty="0">
                <a:latin typeface="Century Gothic" panose="020B0502020202020204" pitchFamily="34" charset="0"/>
              </a:rPr>
              <a:t>Only a single fixed source may be shown. </a:t>
            </a:r>
          </a:p>
          <a:p>
            <a:pPr marL="380990" lvl="1" indent="-380990">
              <a:buFont typeface="Arial" panose="020B0604020202020204" pitchFamily="34" charset="0"/>
              <a:buChar char="•"/>
            </a:pPr>
            <a:r>
              <a:rPr lang="en-US" sz="1800" dirty="0">
                <a:latin typeface="Century Gothic" panose="020B0502020202020204" pitchFamily="34" charset="0"/>
              </a:rPr>
              <a:t>External switching may be required to add additional sources.</a:t>
            </a:r>
          </a:p>
          <a:p>
            <a:pPr marL="0" indent="0">
              <a:buNone/>
            </a:pPr>
            <a:r>
              <a:rPr lang="en-US" sz="1800" b="1" dirty="0">
                <a:solidFill>
                  <a:srgbClr val="007AC2"/>
                </a:solidFill>
              </a:rPr>
              <a:t>Aspect Ratio</a:t>
            </a:r>
          </a:p>
          <a:p>
            <a:pPr marL="380990" lvl="1" indent="-380990">
              <a:buFont typeface="Arial" panose="020B0604020202020204" pitchFamily="34" charset="0"/>
              <a:buChar char="•"/>
            </a:pPr>
            <a:r>
              <a:rPr lang="en-US" sz="1800" dirty="0">
                <a:latin typeface="Century Gothic" panose="020B0502020202020204" pitchFamily="34" charset="0"/>
              </a:rPr>
              <a:t>The daisy chain processor is designed to handle 16:9 aspect ratio scaling only. </a:t>
            </a:r>
          </a:p>
          <a:p>
            <a:pPr marL="380990" lvl="1" indent="-380990">
              <a:buFont typeface="Arial" panose="020B0604020202020204" pitchFamily="34" charset="0"/>
              <a:buChar char="•"/>
            </a:pPr>
            <a:r>
              <a:rPr lang="en-US" sz="1800" dirty="0">
                <a:latin typeface="Century Gothic" panose="020B0502020202020204" pitchFamily="34" charset="0"/>
              </a:rPr>
              <a:t>Daisy chain systems must be kept linear, keeping the same number of monitors horizontal and vertical, i.e. 2x2, 3x3, 4x4. </a:t>
            </a:r>
          </a:p>
          <a:p>
            <a:pPr marL="380990" lvl="1" indent="-380990">
              <a:buFont typeface="Arial" panose="020B0604020202020204" pitchFamily="34" charset="0"/>
              <a:buChar char="•"/>
            </a:pPr>
            <a:r>
              <a:rPr lang="en-US" sz="1800" dirty="0">
                <a:latin typeface="Century Gothic" panose="020B0502020202020204" pitchFamily="34" charset="0"/>
              </a:rPr>
              <a:t>Non-linear configurations (2x3, 4x6, 1x5) will cause content to be stretched.</a:t>
            </a:r>
          </a:p>
          <a:p>
            <a:endParaRPr lang="en-US" sz="1800" dirty="0"/>
          </a:p>
          <a:p>
            <a:endParaRPr lang="en-US" sz="1800" dirty="0"/>
          </a:p>
        </p:txBody>
      </p:sp>
      <p:sp>
        <p:nvSpPr>
          <p:cNvPr id="2" name="Title 1"/>
          <p:cNvSpPr>
            <a:spLocks noGrp="1"/>
          </p:cNvSpPr>
          <p:nvPr>
            <p:ph type="title"/>
          </p:nvPr>
        </p:nvSpPr>
        <p:spPr/>
        <p:txBody>
          <a:bodyPr>
            <a:normAutofit/>
          </a:bodyPr>
          <a:lstStyle/>
          <a:p>
            <a:r>
              <a:rPr lang="en-US" dirty="0">
                <a:effectLst>
                  <a:outerShdw blurRad="50800" dist="12700" dir="5400000" algn="ctr" rotWithShape="0">
                    <a:srgbClr val="000000">
                      <a:alpha val="43137"/>
                    </a:srgbClr>
                  </a:outerShdw>
                </a:effectLst>
              </a:rPr>
              <a:t>Design Considerations for Videowalls</a:t>
            </a:r>
          </a:p>
        </p:txBody>
      </p:sp>
    </p:spTree>
    <p:extLst>
      <p:ext uri="{BB962C8B-B14F-4D97-AF65-F5344CB8AC3E}">
        <p14:creationId xmlns:p14="http://schemas.microsoft.com/office/powerpoint/2010/main" val="4096103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0B389B00-5F0F-4675-847B-44177B775BCF}"/>
  <p:tag name="ISPRING_RESOURCE_FOLDER" val="C:\Users\Jonathan Brawn\Documents\iSpring Suite 9\"/>
  <p:tag name="ISPRING_RESOURCE_FOLDER_STATIC" val="C:\Users\Jonathan Brawn\Documents\iSpring Suite 9\"/>
  <p:tag name="ISPRING_PRESENTATION_PATH" val="https://brawnconsulting-my.sharepoint.com/personal/jonathan_brawnconsulting_com/Documents/Brawn Consulting/Brawn Consulting Projects/Samsung\The Samsung Advantage Q4 2018 - 9-17-18.pptx"/>
  <p:tag name="ISPRING_PROJECT_VERSION" val="9"/>
  <p:tag name="ISPRING_PROJECT_FOLDER_UPDATED" val="1"/>
  <p:tag name="ISPRING_SCREEN_RECS_UPDATED" val="C:\Users\Jonathan Brawn\Documents\iSpring Suite 9\"/>
</p:tagLst>
</file>

<file path=ppt/theme/theme1.xml><?xml version="1.0" encoding="utf-8"?>
<a:theme xmlns:a="http://schemas.openxmlformats.org/drawingml/2006/main" name="3_Blank">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Samsung MASTER">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Samsung theme</Template>
  <TotalTime>6892</TotalTime>
  <Words>9241</Words>
  <Application>Microsoft Office PowerPoint</Application>
  <PresentationFormat>Widescreen</PresentationFormat>
  <Paragraphs>1294</Paragraphs>
  <Slides>115</Slides>
  <Notes>46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115</vt:i4>
      </vt:variant>
    </vt:vector>
  </HeadingPairs>
  <TitlesOfParts>
    <vt:vector size="126" baseType="lpstr">
      <vt:lpstr>맑은 고딕</vt:lpstr>
      <vt:lpstr>Arial</vt:lpstr>
      <vt:lpstr>Calibri</vt:lpstr>
      <vt:lpstr>Century Gothic</vt:lpstr>
      <vt:lpstr>Century Gothic obyčejné</vt:lpstr>
      <vt:lpstr>SamsungOneUI 400</vt:lpstr>
      <vt:lpstr>Tw Cen MT</vt:lpstr>
      <vt:lpstr>3_Blank</vt:lpstr>
      <vt:lpstr>Custom Design</vt:lpstr>
      <vt:lpstr>3_Office Theme</vt:lpstr>
      <vt:lpstr>1_Custom Design</vt:lpstr>
      <vt:lpstr>Samsung LFD: Benefits Beyond Features</vt:lpstr>
      <vt:lpstr>Samsung Provides Complete Solutions</vt:lpstr>
      <vt:lpstr>Samsung Global Brand Leadership</vt:lpstr>
      <vt:lpstr>Vertically Integrated Manufacturing</vt:lpstr>
      <vt:lpstr>Why Choose Samsung?</vt:lpstr>
      <vt:lpstr>PowerPoint Presentation</vt:lpstr>
      <vt:lpstr>Commercial VS. Consumer Displays</vt:lpstr>
      <vt:lpstr>Consumer Displays</vt:lpstr>
      <vt:lpstr>Commercial LFD</vt:lpstr>
      <vt:lpstr>PowerPoint Presentation</vt:lpstr>
      <vt:lpstr>LFD Model Naming Conventions</vt:lpstr>
      <vt:lpstr>PowerPoint Presentation</vt:lpstr>
      <vt:lpstr>QBR Series</vt:lpstr>
      <vt:lpstr>QBR-N Series</vt:lpstr>
      <vt:lpstr>QER Series</vt:lpstr>
      <vt:lpstr>QMR Series</vt:lpstr>
      <vt:lpstr>QMN Series</vt:lpstr>
      <vt:lpstr>QPR-8K Series</vt:lpstr>
      <vt:lpstr>PowerPoint Presentation</vt:lpstr>
      <vt:lpstr>DCE Series</vt:lpstr>
      <vt:lpstr>DCJ Series</vt:lpstr>
      <vt:lpstr>DBE Series</vt:lpstr>
      <vt:lpstr>PMF Series</vt:lpstr>
      <vt:lpstr>PMH Series</vt:lpstr>
      <vt:lpstr>PHF-P Series</vt:lpstr>
      <vt:lpstr>PowerPoint Presentation</vt:lpstr>
      <vt:lpstr>UHF5 Series</vt:lpstr>
      <vt:lpstr>UDE-B Series</vt:lpstr>
      <vt:lpstr>UDE-A Series</vt:lpstr>
      <vt:lpstr>UMN-E Series</vt:lpstr>
      <vt:lpstr>UMH-E Series</vt:lpstr>
      <vt:lpstr>UHN-E Series</vt:lpstr>
      <vt:lpstr>UHF-E Series</vt:lpstr>
      <vt:lpstr>VMR-U Series</vt:lpstr>
      <vt:lpstr>PowerPoint Presentation</vt:lpstr>
      <vt:lpstr>OMH Series</vt:lpstr>
      <vt:lpstr>OMN Series</vt:lpstr>
      <vt:lpstr>OMD-W Series</vt:lpstr>
      <vt:lpstr>OMN-D Series</vt:lpstr>
      <vt:lpstr>OHF Series</vt:lpstr>
      <vt:lpstr>OHN-D Series</vt:lpstr>
      <vt:lpstr>PowerPoint Presentation</vt:lpstr>
      <vt:lpstr>PMF-BC Series</vt:lpstr>
      <vt:lpstr>WMH Series - FLIP</vt:lpstr>
      <vt:lpstr>WMR Series - FLIP</vt:lpstr>
      <vt:lpstr>QBN-W Series</vt:lpstr>
      <vt:lpstr>PowerPoint Presentation</vt:lpstr>
      <vt:lpstr>SHF Series</vt:lpstr>
      <vt:lpstr>PowerPoint Presentation</vt:lpstr>
      <vt:lpstr>Signage Player Box</vt:lpstr>
      <vt:lpstr>Optional Touch Overlays – TSi Touch</vt:lpstr>
      <vt:lpstr>Optional Touch Overlays – TSi Touch</vt:lpstr>
      <vt:lpstr>PowerPoint Presentation</vt:lpstr>
      <vt:lpstr>Dynamic Crystal Color</vt:lpstr>
      <vt:lpstr>Slim and Symmetrical Design</vt:lpstr>
      <vt:lpstr>Clean Cable Management</vt:lpstr>
      <vt:lpstr>Cisco Certified Compatible Display</vt:lpstr>
      <vt:lpstr>Powerful, All-in-one Digital Signage Solution</vt:lpstr>
      <vt:lpstr>Integrated Wi-Fi</vt:lpstr>
      <vt:lpstr>Remote Access / Workspace</vt:lpstr>
      <vt:lpstr>Expandable Storage</vt:lpstr>
      <vt:lpstr>Multiple Display Control (MDC) System</vt:lpstr>
      <vt:lpstr>Multiple Display Control (MDC) System</vt:lpstr>
      <vt:lpstr>Power Automation Timers</vt:lpstr>
      <vt:lpstr>Automatic Source Switching</vt:lpstr>
      <vt:lpstr>MagicClone</vt:lpstr>
      <vt:lpstr>PC-Less Touch</vt:lpstr>
      <vt:lpstr>Center IR Receiver</vt:lpstr>
      <vt:lpstr>IP5X Dust Rating</vt:lpstr>
      <vt:lpstr>PowerPoint Presentation</vt:lpstr>
      <vt:lpstr>High Brightness</vt:lpstr>
      <vt:lpstr>IP Ratings</vt:lpstr>
      <vt:lpstr>Integrated HDBase-T</vt:lpstr>
      <vt:lpstr>Protection Glass – OHF / OHN-D Series</vt:lpstr>
      <vt:lpstr>PowerPoint Presentation</vt:lpstr>
      <vt:lpstr>Flip Touch</vt:lpstr>
      <vt:lpstr>Flip Design</vt:lpstr>
      <vt:lpstr>Flip Design</vt:lpstr>
      <vt:lpstr>Flip Design</vt:lpstr>
      <vt:lpstr>Flip Connection</vt:lpstr>
      <vt:lpstr>Flip Synchronization</vt:lpstr>
      <vt:lpstr>Flip Navigation</vt:lpstr>
      <vt:lpstr>Flip Presentation</vt:lpstr>
      <vt:lpstr>Flip Presentation</vt:lpstr>
      <vt:lpstr>Flip Presentation</vt:lpstr>
      <vt:lpstr>PowerPoint Presentation</vt:lpstr>
      <vt:lpstr>Enhance Touch, Enhance Capacity</vt:lpstr>
      <vt:lpstr>Elevate Collaboration Quality</vt:lpstr>
      <vt:lpstr>Switch Sources Seamlessly</vt:lpstr>
      <vt:lpstr>Retrieve / Control Content Remotely</vt:lpstr>
      <vt:lpstr>Connect with Convenience</vt:lpstr>
      <vt:lpstr>Maintain Organization with Style</vt:lpstr>
      <vt:lpstr>PowerPoint Presentation</vt:lpstr>
      <vt:lpstr>Built in Videowall Processor</vt:lpstr>
      <vt:lpstr>Example Loop Through Videowall – 2x2</vt:lpstr>
      <vt:lpstr>How the Loop Through Works</vt:lpstr>
      <vt:lpstr>How the Loop Through Works</vt:lpstr>
      <vt:lpstr>How the Loop Through Works</vt:lpstr>
      <vt:lpstr>Design Considerations for Videowalls</vt:lpstr>
      <vt:lpstr>UHD Loop Through </vt:lpstr>
      <vt:lpstr>Color Expert Pro Technology</vt:lpstr>
      <vt:lpstr>Factory Brightness Uniformity Calibration</vt:lpstr>
      <vt:lpstr>Samsung Color Expert Software</vt:lpstr>
      <vt:lpstr>PowerPoint Presentation</vt:lpstr>
      <vt:lpstr>The Samsung Smart Signage Platform</vt:lpstr>
      <vt:lpstr>How Does it Work?</vt:lpstr>
      <vt:lpstr>Expanding the Software Ecosystem</vt:lpstr>
      <vt:lpstr>PowerPoint Presentation</vt:lpstr>
      <vt:lpstr>MagicInfo – 4 Turnkey Signage Solutions</vt:lpstr>
      <vt:lpstr>MagicInfo Express 2</vt:lpstr>
      <vt:lpstr>MagicInfo Lite</vt:lpstr>
      <vt:lpstr>MagicInfo Premium S</vt:lpstr>
      <vt:lpstr>MagicInfo Premium I</vt:lpstr>
      <vt:lpstr>The MagicInfo 6 Server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Samsung</dc:title>
  <dc:creator>Jana Lužná</dc:creator>
  <cp:lastModifiedBy>Jonathan Brawn</cp:lastModifiedBy>
  <cp:revision>486</cp:revision>
  <cp:lastPrinted>2017-08-02T19:16:01Z</cp:lastPrinted>
  <dcterms:created xsi:type="dcterms:W3CDTF">2016-02-24T13:56:07Z</dcterms:created>
  <dcterms:modified xsi:type="dcterms:W3CDTF">2019-12-19T04:50:47Z</dcterms:modified>
</cp:coreProperties>
</file>

<file path=docProps/custom.xml><?xml version="1.0" encoding="utf-8"?>
<Properties xmlns="http://schemas.openxmlformats.org/officeDocument/2006/custom-properties" xmlns:vt="http://schemas.openxmlformats.org/officeDocument/2006/docPropsVTypes">
  <property fmtid="{5C58129F-E5B8-477A-9B38-B3E54BFA04C8}" pid="2">
    <vt:lpwstr>835EF5AFE1B59E5E30676DAF6EE9FE95A7794FA24FF2375559CD471B8075D18E</vt:lpwstr>
  </property>
  <property fmtid="{D5CDD505-2E9C-101B-9397-08002B2CF9AE}" pid="2" name="NSCPROP">
    <vt:lpwstr>NSCCustomProperty</vt:lpwstr>
  </property>
  <property fmtid="{D5CDD505-2E9C-101B-9397-08002B2CF9AE}" pid="3" name="NSCPROP_SA">
    <vt:lpwstr>S:\Strategic Planning\Presentations\Powerpoint Templates\2 SEA 2017 Cover and Agenda Pages - Smart Signage.pptx</vt:lpwstr>
  </property>
</Properties>
</file>